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75" r:id="rId2"/>
    <p:sldId id="277" r:id="rId3"/>
    <p:sldId id="276" r:id="rId4"/>
    <p:sldId id="278" r:id="rId5"/>
    <p:sldId id="280" r:id="rId6"/>
    <p:sldId id="279" r:id="rId7"/>
    <p:sldId id="291" r:id="rId8"/>
    <p:sldId id="292" r:id="rId9"/>
    <p:sldId id="293" r:id="rId10"/>
    <p:sldId id="294" r:id="rId11"/>
    <p:sldId id="295" r:id="rId12"/>
    <p:sldId id="296" r:id="rId13"/>
    <p:sldId id="297" r:id="rId14"/>
    <p:sldId id="298" r:id="rId15"/>
    <p:sldId id="261" r:id="rId16"/>
    <p:sldId id="267" r:id="rId17"/>
    <p:sldId id="266" r:id="rId18"/>
    <p:sldId id="268" r:id="rId19"/>
    <p:sldId id="265" r:id="rId20"/>
    <p:sldId id="282" r:id="rId21"/>
    <p:sldId id="262" r:id="rId22"/>
    <p:sldId id="269" r:id="rId23"/>
    <p:sldId id="271" r:id="rId24"/>
    <p:sldId id="264" r:id="rId25"/>
    <p:sldId id="257" r:id="rId26"/>
    <p:sldId id="270" r:id="rId27"/>
    <p:sldId id="256" r:id="rId28"/>
    <p:sldId id="263" r:id="rId29"/>
    <p:sldId id="258" r:id="rId30"/>
    <p:sldId id="272" r:id="rId31"/>
    <p:sldId id="273" r:id="rId32"/>
    <p:sldId id="299" r:id="rId33"/>
    <p:sldId id="290" r:id="rId34"/>
    <p:sldId id="274" r:id="rId35"/>
    <p:sldId id="30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18"/>
    <p:restoredTop sz="94828"/>
  </p:normalViewPr>
  <p:slideViewPr>
    <p:cSldViewPr snapToGrid="0" snapToObjects="1">
      <p:cViewPr varScale="1">
        <p:scale>
          <a:sx n="99" d="100"/>
          <a:sy n="99" d="100"/>
        </p:scale>
        <p:origin x="3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Ex1.xml.rels><?xml version="1.0" encoding="UTF-8" standalone="yes"?>
<Relationships xmlns="http://schemas.openxmlformats.org/package/2006/relationships"><Relationship Id="rId8" Type="http://schemas.microsoft.com/office/2011/relationships/chartStyle" Target="style1.xm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package" Target="../embeddings/Microsoft_Excel_Worksheet.xlsx"/><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microsoft.com/office/2011/relationships/chartColorStyle" Target="colors1.xm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Sheet1!$A$2:$A$7</cx:f>
        <cx:lvl ptCount="6">
          <cx:pt idx="0">Pitch fees</cx:pt>
          <cx:pt idx="1">Coaching</cx:pt>
          <cx:pt idx="2">Tournament entries</cx:pt>
          <cx:pt idx="3">Kit</cx:pt>
          <cx:pt idx="4">Administration costs</cx:pt>
          <cx:pt idx="5">Other</cx:pt>
        </cx:lvl>
        <cx:lvl ptCount="0"/>
        <cx:lvl ptCount="0"/>
      </cx:strDim>
      <cx:numDim type="size">
        <cx:f>Sheet1!$B$2:$B$7</cx:f>
        <cx:lvl ptCount="6" formatCode="General">
          <cx:pt idx="0">16216</cx:pt>
          <cx:pt idx="1">15150</cx:pt>
          <cx:pt idx="2">2286</cx:pt>
          <cx:pt idx="3">9402</cx:pt>
          <cx:pt idx="4">1694</cx:pt>
          <cx:pt idx="5">701</cx:pt>
        </cx:lvl>
      </cx:numDim>
    </cx:data>
  </cx:chartData>
  <cx:chart>
    <cx:plotArea>
      <cx:plotAreaRegion>
        <cx:series layoutId="treemap" uniqueId="{A3E73A3D-0E95-8E48-BB23-94CDF8F078BE}">
          <cx:tx>
            <cx:txData>
              <cx:f>Sheet1!$B$1</cx:f>
              <cx:v>Series1</cx:v>
            </cx:txData>
          </cx:tx>
          <cx:dataPt idx="0">
            <cx:spPr>
              <a:blipFill>
                <a:blip r:embed="rId2"/>
                <a:stretch>
                  <a:fillRect/>
                </a:stretch>
              </a:blipFill>
            </cx:spPr>
          </cx:dataPt>
          <cx:dataPt idx="1">
            <cx:spPr>
              <a:blipFill>
                <a:blip r:embed="rId3"/>
                <a:stretch>
                  <a:fillRect/>
                </a:stretch>
              </a:blipFill>
            </cx:spPr>
          </cx:dataPt>
          <cx:dataPt idx="2">
            <cx:spPr>
              <a:blipFill>
                <a:blip r:embed="rId4"/>
                <a:stretch>
                  <a:fillRect/>
                </a:stretch>
              </a:blipFill>
            </cx:spPr>
          </cx:dataPt>
          <cx:dataPt idx="3">
            <cx:spPr>
              <a:blipFill>
                <a:blip r:embed="rId5"/>
                <a:stretch>
                  <a:fillRect/>
                </a:stretch>
              </a:blipFill>
            </cx:spPr>
          </cx:dataPt>
          <cx:dataPt idx="4">
            <cx:spPr>
              <a:blipFill>
                <a:blip r:embed="rId6"/>
                <a:stretch>
                  <a:fillRect/>
                </a:stretch>
              </a:blipFill>
            </cx:spPr>
          </cx:dataPt>
          <cx:dataPt idx="5">
            <cx:spPr>
              <a:blipFill>
                <a:blip r:embed="rId7"/>
                <a:stretch>
                  <a:fillRect/>
                </a:stretch>
              </a:blipFill>
            </cx:spPr>
          </cx:dataPt>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5CFF2-52D9-0E47-A648-38386F44554A}" type="datetimeFigureOut">
              <a:rPr lang="en-US" smtClean="0"/>
              <a:t>6/15/21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A01F8-7B5C-F340-81C9-E394CBA39EF5}" type="slidenum">
              <a:rPr lang="en-US" smtClean="0"/>
              <a:t>‹#›</a:t>
            </a:fld>
            <a:endParaRPr lang="en-US" dirty="0"/>
          </a:p>
        </p:txBody>
      </p:sp>
    </p:spTree>
    <p:extLst>
      <p:ext uri="{BB962C8B-B14F-4D97-AF65-F5344CB8AC3E}">
        <p14:creationId xmlns:p14="http://schemas.microsoft.com/office/powerpoint/2010/main" val="300016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01F8-7B5C-F340-81C9-E394CBA39EF5}" type="slidenum">
              <a:rPr lang="en-US" smtClean="0"/>
              <a:t>21</a:t>
            </a:fld>
            <a:endParaRPr lang="en-US" dirty="0"/>
          </a:p>
        </p:txBody>
      </p:sp>
    </p:spTree>
    <p:extLst>
      <p:ext uri="{BB962C8B-B14F-4D97-AF65-F5344CB8AC3E}">
        <p14:creationId xmlns:p14="http://schemas.microsoft.com/office/powerpoint/2010/main" val="424966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01F8-7B5C-F340-81C9-E394CBA39EF5}" type="slidenum">
              <a:rPr lang="en-US" smtClean="0"/>
              <a:t>22</a:t>
            </a:fld>
            <a:endParaRPr lang="en-US" dirty="0"/>
          </a:p>
        </p:txBody>
      </p:sp>
    </p:spTree>
    <p:extLst>
      <p:ext uri="{BB962C8B-B14F-4D97-AF65-F5344CB8AC3E}">
        <p14:creationId xmlns:p14="http://schemas.microsoft.com/office/powerpoint/2010/main" val="33236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01F8-7B5C-F340-81C9-E394CBA39EF5}" type="slidenum">
              <a:rPr lang="en-US" smtClean="0"/>
              <a:t>24</a:t>
            </a:fld>
            <a:endParaRPr lang="en-US" dirty="0"/>
          </a:p>
        </p:txBody>
      </p:sp>
    </p:spTree>
    <p:extLst>
      <p:ext uri="{BB962C8B-B14F-4D97-AF65-F5344CB8AC3E}">
        <p14:creationId xmlns:p14="http://schemas.microsoft.com/office/powerpoint/2010/main" val="4102808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01F8-7B5C-F340-81C9-E394CBA39EF5}" type="slidenum">
              <a:rPr lang="en-US" smtClean="0"/>
              <a:t>25</a:t>
            </a:fld>
            <a:endParaRPr lang="en-US" dirty="0"/>
          </a:p>
        </p:txBody>
      </p:sp>
    </p:spTree>
    <p:extLst>
      <p:ext uri="{BB962C8B-B14F-4D97-AF65-F5344CB8AC3E}">
        <p14:creationId xmlns:p14="http://schemas.microsoft.com/office/powerpoint/2010/main" val="248516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custDataLst>
              <p:tags r:id="rId1"/>
            </p:custDataLst>
          </p:nvPr>
        </p:nvSpPr>
        <p:spPr/>
        <p:txBody>
          <a:bodyPr/>
          <a:lstStyle/>
          <a:p>
            <a:r>
              <a:rPr lang="en-US" dirty="0"/>
              <a:t>ISS Classification -</a:t>
            </a:r>
            <a:r>
              <a:rPr lang="en-US" dirty="0">
                <a:solidFill>
                  <a:srgbClr val="000000"/>
                </a:solidFill>
              </a:rPr>
              <a:t> </a:t>
            </a:r>
            <a:r>
              <a:rPr lang="en-US" dirty="0">
                <a:solidFill>
                  <a:srgbClr val="00C000"/>
                </a:solidFill>
              </a:rPr>
              <a:t>Unrestricted</a:t>
            </a:r>
          </a:p>
        </p:txBody>
      </p:sp>
      <p:sp>
        <p:nvSpPr>
          <p:cNvPr id="6" name="Slide Number Placeholder 5"/>
          <p:cNvSpPr>
            <a:spLocks noGrp="1"/>
          </p:cNvSpPr>
          <p:nvPr>
            <p:ph type="sldNum" sz="quarter" idx="5"/>
          </p:nvPr>
        </p:nvSpPr>
        <p:spPr/>
        <p:txBody>
          <a:bodyPr/>
          <a:lstStyle/>
          <a:p>
            <a:fld id="{2E5A01F8-7B5C-F340-81C9-E394CBA39EF5}" type="slidenum">
              <a:rPr lang="en-US" smtClean="0"/>
              <a:t>26</a:t>
            </a:fld>
            <a:endParaRPr lang="en-US" dirty="0"/>
          </a:p>
        </p:txBody>
      </p:sp>
    </p:spTree>
    <p:extLst>
      <p:ext uri="{BB962C8B-B14F-4D97-AF65-F5344CB8AC3E}">
        <p14:creationId xmlns:p14="http://schemas.microsoft.com/office/powerpoint/2010/main" val="79575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01F8-7B5C-F340-81C9-E394CBA39EF5}" type="slidenum">
              <a:rPr lang="en-US" smtClean="0"/>
              <a:t>27</a:t>
            </a:fld>
            <a:endParaRPr lang="en-US" dirty="0"/>
          </a:p>
        </p:txBody>
      </p:sp>
    </p:spTree>
    <p:extLst>
      <p:ext uri="{BB962C8B-B14F-4D97-AF65-F5344CB8AC3E}">
        <p14:creationId xmlns:p14="http://schemas.microsoft.com/office/powerpoint/2010/main" val="370127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01F8-7B5C-F340-81C9-E394CBA39EF5}" type="slidenum">
              <a:rPr lang="en-US" smtClean="0"/>
              <a:t>28</a:t>
            </a:fld>
            <a:endParaRPr lang="en-US" dirty="0"/>
          </a:p>
        </p:txBody>
      </p:sp>
    </p:spTree>
    <p:extLst>
      <p:ext uri="{BB962C8B-B14F-4D97-AF65-F5344CB8AC3E}">
        <p14:creationId xmlns:p14="http://schemas.microsoft.com/office/powerpoint/2010/main" val="1452017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01F8-7B5C-F340-81C9-E394CBA39EF5}" type="slidenum">
              <a:rPr lang="en-US" smtClean="0"/>
              <a:t>29</a:t>
            </a:fld>
            <a:endParaRPr lang="en-US" dirty="0"/>
          </a:p>
        </p:txBody>
      </p:sp>
    </p:spTree>
    <p:extLst>
      <p:ext uri="{BB962C8B-B14F-4D97-AF65-F5344CB8AC3E}">
        <p14:creationId xmlns:p14="http://schemas.microsoft.com/office/powerpoint/2010/main" val="149363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A01F8-7B5C-F340-81C9-E394CBA39EF5}" type="slidenum">
              <a:rPr lang="en-US" smtClean="0"/>
              <a:t>30</a:t>
            </a:fld>
            <a:endParaRPr lang="en-US" dirty="0"/>
          </a:p>
        </p:txBody>
      </p:sp>
    </p:spTree>
    <p:extLst>
      <p:ext uri="{BB962C8B-B14F-4D97-AF65-F5344CB8AC3E}">
        <p14:creationId xmlns:p14="http://schemas.microsoft.com/office/powerpoint/2010/main" val="2178766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83A6-B985-0A47-9184-9BD09224BA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D52805-0633-0F4F-81FB-FD3D086159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48A588-23DC-E349-A318-B2AD0A069997}"/>
              </a:ext>
            </a:extLst>
          </p:cNvPr>
          <p:cNvSpPr>
            <a:spLocks noGrp="1"/>
          </p:cNvSpPr>
          <p:nvPr>
            <p:ph type="dt" sz="half" idx="10"/>
          </p:nvPr>
        </p:nvSpPr>
        <p:spPr/>
        <p:txBody>
          <a:bodyPr/>
          <a:lstStyle/>
          <a:p>
            <a:fld id="{C963D761-F146-4D45-AF1B-48438C3CFA44}" type="datetimeFigureOut">
              <a:rPr lang="en-US" smtClean="0"/>
              <a:t>6/15/21</a:t>
            </a:fld>
            <a:endParaRPr lang="en-US" dirty="0"/>
          </a:p>
        </p:txBody>
      </p:sp>
      <p:sp>
        <p:nvSpPr>
          <p:cNvPr id="5" name="Footer Placeholder 4">
            <a:extLst>
              <a:ext uri="{FF2B5EF4-FFF2-40B4-BE49-F238E27FC236}">
                <a16:creationId xmlns:a16="http://schemas.microsoft.com/office/drawing/2014/main" id="{F38CE415-5DA9-1044-8967-7ED1765F04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78ACC4-16D1-BE44-8B20-5205BAC1536A}"/>
              </a:ext>
            </a:extLst>
          </p:cNvPr>
          <p:cNvSpPr>
            <a:spLocks noGrp="1"/>
          </p:cNvSpPr>
          <p:nvPr>
            <p:ph type="sldNum" sz="quarter" idx="12"/>
          </p:nvPr>
        </p:nvSpPr>
        <p:spPr/>
        <p:txBody>
          <a:bodyPr/>
          <a:lstStyle/>
          <a:p>
            <a:fld id="{DBE6B2FF-125B-A440-A482-3C6A178081AC}" type="slidenum">
              <a:rPr lang="en-US" smtClean="0"/>
              <a:t>‹#›</a:t>
            </a:fld>
            <a:endParaRPr lang="en-US" dirty="0"/>
          </a:p>
        </p:txBody>
      </p:sp>
    </p:spTree>
    <p:extLst>
      <p:ext uri="{BB962C8B-B14F-4D97-AF65-F5344CB8AC3E}">
        <p14:creationId xmlns:p14="http://schemas.microsoft.com/office/powerpoint/2010/main" val="302335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6578-6FB8-AB47-9DEA-0B63BC0A24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B05EE6-D923-AF4A-A7FD-AEDE9E41D4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68010-E947-C44A-86C1-11D5A7B1AD29}"/>
              </a:ext>
            </a:extLst>
          </p:cNvPr>
          <p:cNvSpPr>
            <a:spLocks noGrp="1"/>
          </p:cNvSpPr>
          <p:nvPr>
            <p:ph type="dt" sz="half" idx="10"/>
          </p:nvPr>
        </p:nvSpPr>
        <p:spPr/>
        <p:txBody>
          <a:bodyPr/>
          <a:lstStyle/>
          <a:p>
            <a:fld id="{C963D761-F146-4D45-AF1B-48438C3CFA44}" type="datetimeFigureOut">
              <a:rPr lang="en-US" smtClean="0"/>
              <a:t>6/15/21</a:t>
            </a:fld>
            <a:endParaRPr lang="en-US" dirty="0"/>
          </a:p>
        </p:txBody>
      </p:sp>
      <p:sp>
        <p:nvSpPr>
          <p:cNvPr id="5" name="Footer Placeholder 4">
            <a:extLst>
              <a:ext uri="{FF2B5EF4-FFF2-40B4-BE49-F238E27FC236}">
                <a16:creationId xmlns:a16="http://schemas.microsoft.com/office/drawing/2014/main" id="{4299A03C-47ED-BF42-9229-2F6E40C99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62E19F-C83C-9642-98A8-97BD94A2D9AE}"/>
              </a:ext>
            </a:extLst>
          </p:cNvPr>
          <p:cNvSpPr>
            <a:spLocks noGrp="1"/>
          </p:cNvSpPr>
          <p:nvPr>
            <p:ph type="sldNum" sz="quarter" idx="12"/>
          </p:nvPr>
        </p:nvSpPr>
        <p:spPr/>
        <p:txBody>
          <a:bodyPr/>
          <a:lstStyle/>
          <a:p>
            <a:fld id="{DBE6B2FF-125B-A440-A482-3C6A178081AC}" type="slidenum">
              <a:rPr lang="en-US" smtClean="0"/>
              <a:t>‹#›</a:t>
            </a:fld>
            <a:endParaRPr lang="en-US" dirty="0"/>
          </a:p>
        </p:txBody>
      </p:sp>
    </p:spTree>
    <p:extLst>
      <p:ext uri="{BB962C8B-B14F-4D97-AF65-F5344CB8AC3E}">
        <p14:creationId xmlns:p14="http://schemas.microsoft.com/office/powerpoint/2010/main" val="1496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8B607F-CF98-DA42-B9FF-D62CCC9935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098BCB-E87C-B541-B7D8-0B3B5E7991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EA10A-AC4B-1747-B86C-B7B818CE6907}"/>
              </a:ext>
            </a:extLst>
          </p:cNvPr>
          <p:cNvSpPr>
            <a:spLocks noGrp="1"/>
          </p:cNvSpPr>
          <p:nvPr>
            <p:ph type="dt" sz="half" idx="10"/>
          </p:nvPr>
        </p:nvSpPr>
        <p:spPr/>
        <p:txBody>
          <a:bodyPr/>
          <a:lstStyle/>
          <a:p>
            <a:fld id="{C963D761-F146-4D45-AF1B-48438C3CFA44}" type="datetimeFigureOut">
              <a:rPr lang="en-US" smtClean="0"/>
              <a:t>6/15/21</a:t>
            </a:fld>
            <a:endParaRPr lang="en-US" dirty="0"/>
          </a:p>
        </p:txBody>
      </p:sp>
      <p:sp>
        <p:nvSpPr>
          <p:cNvPr id="5" name="Footer Placeholder 4">
            <a:extLst>
              <a:ext uri="{FF2B5EF4-FFF2-40B4-BE49-F238E27FC236}">
                <a16:creationId xmlns:a16="http://schemas.microsoft.com/office/drawing/2014/main" id="{869BE0D1-B57A-8241-92C9-7D28B1EEF5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63C4D7-59D5-2945-A428-30294DF1B02F}"/>
              </a:ext>
            </a:extLst>
          </p:cNvPr>
          <p:cNvSpPr>
            <a:spLocks noGrp="1"/>
          </p:cNvSpPr>
          <p:nvPr>
            <p:ph type="sldNum" sz="quarter" idx="12"/>
          </p:nvPr>
        </p:nvSpPr>
        <p:spPr/>
        <p:txBody>
          <a:bodyPr/>
          <a:lstStyle/>
          <a:p>
            <a:fld id="{DBE6B2FF-125B-A440-A482-3C6A178081AC}" type="slidenum">
              <a:rPr lang="en-US" smtClean="0"/>
              <a:t>‹#›</a:t>
            </a:fld>
            <a:endParaRPr lang="en-US" dirty="0"/>
          </a:p>
        </p:txBody>
      </p:sp>
    </p:spTree>
    <p:extLst>
      <p:ext uri="{BB962C8B-B14F-4D97-AF65-F5344CB8AC3E}">
        <p14:creationId xmlns:p14="http://schemas.microsoft.com/office/powerpoint/2010/main" val="328099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2F50-5AB1-2449-8BFC-B880DD374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984218-6214-1C44-8E8A-9B8616E441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BDAC7-2BCC-8A40-892B-99C540762D0F}"/>
              </a:ext>
            </a:extLst>
          </p:cNvPr>
          <p:cNvSpPr>
            <a:spLocks noGrp="1"/>
          </p:cNvSpPr>
          <p:nvPr>
            <p:ph type="dt" sz="half" idx="10"/>
          </p:nvPr>
        </p:nvSpPr>
        <p:spPr/>
        <p:txBody>
          <a:bodyPr/>
          <a:lstStyle/>
          <a:p>
            <a:fld id="{C963D761-F146-4D45-AF1B-48438C3CFA44}" type="datetimeFigureOut">
              <a:rPr lang="en-US" smtClean="0"/>
              <a:t>6/15/21</a:t>
            </a:fld>
            <a:endParaRPr lang="en-US" dirty="0"/>
          </a:p>
        </p:txBody>
      </p:sp>
      <p:sp>
        <p:nvSpPr>
          <p:cNvPr id="5" name="Footer Placeholder 4">
            <a:extLst>
              <a:ext uri="{FF2B5EF4-FFF2-40B4-BE49-F238E27FC236}">
                <a16:creationId xmlns:a16="http://schemas.microsoft.com/office/drawing/2014/main" id="{7DCB04A6-D1B4-A649-BE02-039A9BA86A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D5759A-6B26-454E-8CBB-6F87876FFA6C}"/>
              </a:ext>
            </a:extLst>
          </p:cNvPr>
          <p:cNvSpPr>
            <a:spLocks noGrp="1"/>
          </p:cNvSpPr>
          <p:nvPr>
            <p:ph type="sldNum" sz="quarter" idx="12"/>
          </p:nvPr>
        </p:nvSpPr>
        <p:spPr/>
        <p:txBody>
          <a:bodyPr/>
          <a:lstStyle/>
          <a:p>
            <a:fld id="{DBE6B2FF-125B-A440-A482-3C6A178081AC}" type="slidenum">
              <a:rPr lang="en-US" smtClean="0"/>
              <a:t>‹#›</a:t>
            </a:fld>
            <a:endParaRPr lang="en-US" dirty="0"/>
          </a:p>
        </p:txBody>
      </p:sp>
    </p:spTree>
    <p:extLst>
      <p:ext uri="{BB962C8B-B14F-4D97-AF65-F5344CB8AC3E}">
        <p14:creationId xmlns:p14="http://schemas.microsoft.com/office/powerpoint/2010/main" val="4894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D2A-05F2-C745-B6DE-B75DE53EAC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0BE9A8-E087-4445-80F3-70CD7783E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FBCDF9-6069-CE47-828C-12C13228652D}"/>
              </a:ext>
            </a:extLst>
          </p:cNvPr>
          <p:cNvSpPr>
            <a:spLocks noGrp="1"/>
          </p:cNvSpPr>
          <p:nvPr>
            <p:ph type="dt" sz="half" idx="10"/>
          </p:nvPr>
        </p:nvSpPr>
        <p:spPr/>
        <p:txBody>
          <a:bodyPr/>
          <a:lstStyle/>
          <a:p>
            <a:fld id="{C963D761-F146-4D45-AF1B-48438C3CFA44}" type="datetimeFigureOut">
              <a:rPr lang="en-US" smtClean="0"/>
              <a:t>6/15/21</a:t>
            </a:fld>
            <a:endParaRPr lang="en-US" dirty="0"/>
          </a:p>
        </p:txBody>
      </p:sp>
      <p:sp>
        <p:nvSpPr>
          <p:cNvPr id="5" name="Footer Placeholder 4">
            <a:extLst>
              <a:ext uri="{FF2B5EF4-FFF2-40B4-BE49-F238E27FC236}">
                <a16:creationId xmlns:a16="http://schemas.microsoft.com/office/drawing/2014/main" id="{AAE29FDF-5968-0649-88A4-9DBA291BF5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4BA192-FCD0-5B41-922A-0550D8841CCE}"/>
              </a:ext>
            </a:extLst>
          </p:cNvPr>
          <p:cNvSpPr>
            <a:spLocks noGrp="1"/>
          </p:cNvSpPr>
          <p:nvPr>
            <p:ph type="sldNum" sz="quarter" idx="12"/>
          </p:nvPr>
        </p:nvSpPr>
        <p:spPr/>
        <p:txBody>
          <a:bodyPr/>
          <a:lstStyle/>
          <a:p>
            <a:fld id="{DBE6B2FF-125B-A440-A482-3C6A178081AC}" type="slidenum">
              <a:rPr lang="en-US" smtClean="0"/>
              <a:t>‹#›</a:t>
            </a:fld>
            <a:endParaRPr lang="en-US" dirty="0"/>
          </a:p>
        </p:txBody>
      </p:sp>
    </p:spTree>
    <p:extLst>
      <p:ext uri="{BB962C8B-B14F-4D97-AF65-F5344CB8AC3E}">
        <p14:creationId xmlns:p14="http://schemas.microsoft.com/office/powerpoint/2010/main" val="65239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3902-9C3A-3641-B152-2CC5245D4F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6ED78F-D8FD-4141-93DE-FD0EDDBED5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EC8CA0-D75F-A44C-AD15-76727CA8B7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F14E08-F6E4-A246-BCDC-51668208995E}"/>
              </a:ext>
            </a:extLst>
          </p:cNvPr>
          <p:cNvSpPr>
            <a:spLocks noGrp="1"/>
          </p:cNvSpPr>
          <p:nvPr>
            <p:ph type="dt" sz="half" idx="10"/>
          </p:nvPr>
        </p:nvSpPr>
        <p:spPr/>
        <p:txBody>
          <a:bodyPr/>
          <a:lstStyle/>
          <a:p>
            <a:fld id="{C963D761-F146-4D45-AF1B-48438C3CFA44}" type="datetimeFigureOut">
              <a:rPr lang="en-US" smtClean="0"/>
              <a:t>6/15/21</a:t>
            </a:fld>
            <a:endParaRPr lang="en-US" dirty="0"/>
          </a:p>
        </p:txBody>
      </p:sp>
      <p:sp>
        <p:nvSpPr>
          <p:cNvPr id="6" name="Footer Placeholder 5">
            <a:extLst>
              <a:ext uri="{FF2B5EF4-FFF2-40B4-BE49-F238E27FC236}">
                <a16:creationId xmlns:a16="http://schemas.microsoft.com/office/drawing/2014/main" id="{402A6305-2750-4947-B9EA-4B055DC185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8252C8-77A5-1947-A370-FB0977E6AFC3}"/>
              </a:ext>
            </a:extLst>
          </p:cNvPr>
          <p:cNvSpPr>
            <a:spLocks noGrp="1"/>
          </p:cNvSpPr>
          <p:nvPr>
            <p:ph type="sldNum" sz="quarter" idx="12"/>
          </p:nvPr>
        </p:nvSpPr>
        <p:spPr/>
        <p:txBody>
          <a:bodyPr/>
          <a:lstStyle/>
          <a:p>
            <a:fld id="{DBE6B2FF-125B-A440-A482-3C6A178081AC}" type="slidenum">
              <a:rPr lang="en-US" smtClean="0"/>
              <a:t>‹#›</a:t>
            </a:fld>
            <a:endParaRPr lang="en-US" dirty="0"/>
          </a:p>
        </p:txBody>
      </p:sp>
    </p:spTree>
    <p:extLst>
      <p:ext uri="{BB962C8B-B14F-4D97-AF65-F5344CB8AC3E}">
        <p14:creationId xmlns:p14="http://schemas.microsoft.com/office/powerpoint/2010/main" val="2860596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260A-8B33-9F47-AB1D-87E4FE2398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3C084F-FA8C-4A49-BBB0-02F398C411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A10127-02A0-384F-A45D-9847B6E607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CDAB42-A0E4-A04A-B4BF-AF8C5DB9B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D6A697-1130-6D4E-8674-E729A1440E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4C3E5E-28C4-5C4A-9478-A853AFA6C197}"/>
              </a:ext>
            </a:extLst>
          </p:cNvPr>
          <p:cNvSpPr>
            <a:spLocks noGrp="1"/>
          </p:cNvSpPr>
          <p:nvPr>
            <p:ph type="dt" sz="half" idx="10"/>
          </p:nvPr>
        </p:nvSpPr>
        <p:spPr/>
        <p:txBody>
          <a:bodyPr/>
          <a:lstStyle/>
          <a:p>
            <a:fld id="{C963D761-F146-4D45-AF1B-48438C3CFA44}" type="datetimeFigureOut">
              <a:rPr lang="en-US" smtClean="0"/>
              <a:t>6/15/21</a:t>
            </a:fld>
            <a:endParaRPr lang="en-US" dirty="0"/>
          </a:p>
        </p:txBody>
      </p:sp>
      <p:sp>
        <p:nvSpPr>
          <p:cNvPr id="8" name="Footer Placeholder 7">
            <a:extLst>
              <a:ext uri="{FF2B5EF4-FFF2-40B4-BE49-F238E27FC236}">
                <a16:creationId xmlns:a16="http://schemas.microsoft.com/office/drawing/2014/main" id="{DD72F0DD-DAC7-9F48-A084-4FF37C258AA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34440B-CCA4-7B46-A0D4-EDA20387D43D}"/>
              </a:ext>
            </a:extLst>
          </p:cNvPr>
          <p:cNvSpPr>
            <a:spLocks noGrp="1"/>
          </p:cNvSpPr>
          <p:nvPr>
            <p:ph type="sldNum" sz="quarter" idx="12"/>
          </p:nvPr>
        </p:nvSpPr>
        <p:spPr/>
        <p:txBody>
          <a:bodyPr/>
          <a:lstStyle/>
          <a:p>
            <a:fld id="{DBE6B2FF-125B-A440-A482-3C6A178081AC}" type="slidenum">
              <a:rPr lang="en-US" smtClean="0"/>
              <a:t>‹#›</a:t>
            </a:fld>
            <a:endParaRPr lang="en-US" dirty="0"/>
          </a:p>
        </p:txBody>
      </p:sp>
    </p:spTree>
    <p:extLst>
      <p:ext uri="{BB962C8B-B14F-4D97-AF65-F5344CB8AC3E}">
        <p14:creationId xmlns:p14="http://schemas.microsoft.com/office/powerpoint/2010/main" val="59357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D259-891A-9341-BBD4-430281D8CC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2FB7E2-FD07-334C-A4C0-01A2C97379A8}"/>
              </a:ext>
            </a:extLst>
          </p:cNvPr>
          <p:cNvSpPr>
            <a:spLocks noGrp="1"/>
          </p:cNvSpPr>
          <p:nvPr>
            <p:ph type="dt" sz="half" idx="10"/>
          </p:nvPr>
        </p:nvSpPr>
        <p:spPr/>
        <p:txBody>
          <a:bodyPr/>
          <a:lstStyle/>
          <a:p>
            <a:fld id="{C963D761-F146-4D45-AF1B-48438C3CFA44}" type="datetimeFigureOut">
              <a:rPr lang="en-US" smtClean="0"/>
              <a:t>6/15/21</a:t>
            </a:fld>
            <a:endParaRPr lang="en-US" dirty="0"/>
          </a:p>
        </p:txBody>
      </p:sp>
      <p:sp>
        <p:nvSpPr>
          <p:cNvPr id="4" name="Footer Placeholder 3">
            <a:extLst>
              <a:ext uri="{FF2B5EF4-FFF2-40B4-BE49-F238E27FC236}">
                <a16:creationId xmlns:a16="http://schemas.microsoft.com/office/drawing/2014/main" id="{EAF86094-7346-DA4E-8660-23F8CB5B78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4A6341C-7FE1-DF4F-B888-EBFCA1411A80}"/>
              </a:ext>
            </a:extLst>
          </p:cNvPr>
          <p:cNvSpPr>
            <a:spLocks noGrp="1"/>
          </p:cNvSpPr>
          <p:nvPr>
            <p:ph type="sldNum" sz="quarter" idx="12"/>
          </p:nvPr>
        </p:nvSpPr>
        <p:spPr/>
        <p:txBody>
          <a:bodyPr/>
          <a:lstStyle/>
          <a:p>
            <a:fld id="{DBE6B2FF-125B-A440-A482-3C6A178081AC}" type="slidenum">
              <a:rPr lang="en-US" smtClean="0"/>
              <a:t>‹#›</a:t>
            </a:fld>
            <a:endParaRPr lang="en-US" dirty="0"/>
          </a:p>
        </p:txBody>
      </p:sp>
    </p:spTree>
    <p:extLst>
      <p:ext uri="{BB962C8B-B14F-4D97-AF65-F5344CB8AC3E}">
        <p14:creationId xmlns:p14="http://schemas.microsoft.com/office/powerpoint/2010/main" val="417795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1A1BFA-504D-B945-B0EC-45A31FCC53CE}"/>
              </a:ext>
            </a:extLst>
          </p:cNvPr>
          <p:cNvSpPr>
            <a:spLocks noGrp="1"/>
          </p:cNvSpPr>
          <p:nvPr>
            <p:ph type="dt" sz="half" idx="10"/>
          </p:nvPr>
        </p:nvSpPr>
        <p:spPr/>
        <p:txBody>
          <a:bodyPr/>
          <a:lstStyle/>
          <a:p>
            <a:fld id="{C963D761-F146-4D45-AF1B-48438C3CFA44}" type="datetimeFigureOut">
              <a:rPr lang="en-US" smtClean="0"/>
              <a:t>6/15/21</a:t>
            </a:fld>
            <a:endParaRPr lang="en-US" dirty="0"/>
          </a:p>
        </p:txBody>
      </p:sp>
      <p:sp>
        <p:nvSpPr>
          <p:cNvPr id="3" name="Footer Placeholder 2">
            <a:extLst>
              <a:ext uri="{FF2B5EF4-FFF2-40B4-BE49-F238E27FC236}">
                <a16:creationId xmlns:a16="http://schemas.microsoft.com/office/drawing/2014/main" id="{EFFDE328-63D0-0047-9A14-4CEB1CCBBFA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AC74164-9DBF-F148-A9A1-91B6711467CD}"/>
              </a:ext>
            </a:extLst>
          </p:cNvPr>
          <p:cNvSpPr>
            <a:spLocks noGrp="1"/>
          </p:cNvSpPr>
          <p:nvPr>
            <p:ph type="sldNum" sz="quarter" idx="12"/>
          </p:nvPr>
        </p:nvSpPr>
        <p:spPr/>
        <p:txBody>
          <a:bodyPr/>
          <a:lstStyle/>
          <a:p>
            <a:fld id="{DBE6B2FF-125B-A440-A482-3C6A178081AC}" type="slidenum">
              <a:rPr lang="en-US" smtClean="0"/>
              <a:t>‹#›</a:t>
            </a:fld>
            <a:endParaRPr lang="en-US" dirty="0"/>
          </a:p>
        </p:txBody>
      </p:sp>
    </p:spTree>
    <p:extLst>
      <p:ext uri="{BB962C8B-B14F-4D97-AF65-F5344CB8AC3E}">
        <p14:creationId xmlns:p14="http://schemas.microsoft.com/office/powerpoint/2010/main" val="323055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537E-90D3-854C-BE4F-29E524F18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0A4AA2-66A9-2A4D-9703-03D52560D2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0FA0A-4C7E-3F42-970F-BD3FFDDB7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3328B6-A9E4-FA4E-AC54-E5B8E11AEF2B}"/>
              </a:ext>
            </a:extLst>
          </p:cNvPr>
          <p:cNvSpPr>
            <a:spLocks noGrp="1"/>
          </p:cNvSpPr>
          <p:nvPr>
            <p:ph type="dt" sz="half" idx="10"/>
          </p:nvPr>
        </p:nvSpPr>
        <p:spPr/>
        <p:txBody>
          <a:bodyPr/>
          <a:lstStyle/>
          <a:p>
            <a:fld id="{C963D761-F146-4D45-AF1B-48438C3CFA44}" type="datetimeFigureOut">
              <a:rPr lang="en-US" smtClean="0"/>
              <a:t>6/15/21</a:t>
            </a:fld>
            <a:endParaRPr lang="en-US" dirty="0"/>
          </a:p>
        </p:txBody>
      </p:sp>
      <p:sp>
        <p:nvSpPr>
          <p:cNvPr id="6" name="Footer Placeholder 5">
            <a:extLst>
              <a:ext uri="{FF2B5EF4-FFF2-40B4-BE49-F238E27FC236}">
                <a16:creationId xmlns:a16="http://schemas.microsoft.com/office/drawing/2014/main" id="{9A4A06B8-2AAE-D343-8C13-9F4A562D63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BB2643-B595-A143-8165-3C06CB2D62A0}"/>
              </a:ext>
            </a:extLst>
          </p:cNvPr>
          <p:cNvSpPr>
            <a:spLocks noGrp="1"/>
          </p:cNvSpPr>
          <p:nvPr>
            <p:ph type="sldNum" sz="quarter" idx="12"/>
          </p:nvPr>
        </p:nvSpPr>
        <p:spPr/>
        <p:txBody>
          <a:bodyPr/>
          <a:lstStyle/>
          <a:p>
            <a:fld id="{DBE6B2FF-125B-A440-A482-3C6A178081AC}" type="slidenum">
              <a:rPr lang="en-US" smtClean="0"/>
              <a:t>‹#›</a:t>
            </a:fld>
            <a:endParaRPr lang="en-US" dirty="0"/>
          </a:p>
        </p:txBody>
      </p:sp>
    </p:spTree>
    <p:extLst>
      <p:ext uri="{BB962C8B-B14F-4D97-AF65-F5344CB8AC3E}">
        <p14:creationId xmlns:p14="http://schemas.microsoft.com/office/powerpoint/2010/main" val="400945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412B-09A6-C641-A922-EA66287FFD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C5310D-83FB-E840-B9AA-7ADE45BA5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0ED67B1-2549-D84E-A9FE-ABDFE1D26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9FDDFE-69E3-A047-9A70-B8CEAF5EBA96}"/>
              </a:ext>
            </a:extLst>
          </p:cNvPr>
          <p:cNvSpPr>
            <a:spLocks noGrp="1"/>
          </p:cNvSpPr>
          <p:nvPr>
            <p:ph type="dt" sz="half" idx="10"/>
          </p:nvPr>
        </p:nvSpPr>
        <p:spPr/>
        <p:txBody>
          <a:bodyPr/>
          <a:lstStyle/>
          <a:p>
            <a:fld id="{C963D761-F146-4D45-AF1B-48438C3CFA44}" type="datetimeFigureOut">
              <a:rPr lang="en-US" smtClean="0"/>
              <a:t>6/15/21</a:t>
            </a:fld>
            <a:endParaRPr lang="en-US" dirty="0"/>
          </a:p>
        </p:txBody>
      </p:sp>
      <p:sp>
        <p:nvSpPr>
          <p:cNvPr id="6" name="Footer Placeholder 5">
            <a:extLst>
              <a:ext uri="{FF2B5EF4-FFF2-40B4-BE49-F238E27FC236}">
                <a16:creationId xmlns:a16="http://schemas.microsoft.com/office/drawing/2014/main" id="{0BD78507-625B-164B-991A-A103AC1BE7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9A0754-B23E-DB42-9AD9-037287E667E1}"/>
              </a:ext>
            </a:extLst>
          </p:cNvPr>
          <p:cNvSpPr>
            <a:spLocks noGrp="1"/>
          </p:cNvSpPr>
          <p:nvPr>
            <p:ph type="sldNum" sz="quarter" idx="12"/>
          </p:nvPr>
        </p:nvSpPr>
        <p:spPr/>
        <p:txBody>
          <a:bodyPr/>
          <a:lstStyle/>
          <a:p>
            <a:fld id="{DBE6B2FF-125B-A440-A482-3C6A178081AC}" type="slidenum">
              <a:rPr lang="en-US" smtClean="0"/>
              <a:t>‹#›</a:t>
            </a:fld>
            <a:endParaRPr lang="en-US" dirty="0"/>
          </a:p>
        </p:txBody>
      </p:sp>
    </p:spTree>
    <p:extLst>
      <p:ext uri="{BB962C8B-B14F-4D97-AF65-F5344CB8AC3E}">
        <p14:creationId xmlns:p14="http://schemas.microsoft.com/office/powerpoint/2010/main" val="62078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CE13A-CD1A-D04D-9815-96222FC376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D23434-581B-1044-8EFF-4BE7EED91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72AAD-FC96-0F45-B231-7F4213A5F5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3D761-F146-4D45-AF1B-48438C3CFA44}" type="datetimeFigureOut">
              <a:rPr lang="en-US" smtClean="0"/>
              <a:t>6/15/21</a:t>
            </a:fld>
            <a:endParaRPr lang="en-US" dirty="0"/>
          </a:p>
        </p:txBody>
      </p:sp>
      <p:sp>
        <p:nvSpPr>
          <p:cNvPr id="5" name="Footer Placeholder 4">
            <a:extLst>
              <a:ext uri="{FF2B5EF4-FFF2-40B4-BE49-F238E27FC236}">
                <a16:creationId xmlns:a16="http://schemas.microsoft.com/office/drawing/2014/main" id="{D9E9F770-6D34-8047-8F8A-26AE25E5AC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0CB90A-C39A-C34F-BEB8-F2428BB91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6B2FF-125B-A440-A482-3C6A178081AC}" type="slidenum">
              <a:rPr lang="en-US" smtClean="0"/>
              <a:t>‹#›</a:t>
            </a:fld>
            <a:endParaRPr lang="en-US" dirty="0"/>
          </a:p>
        </p:txBody>
      </p:sp>
    </p:spTree>
    <p:extLst>
      <p:ext uri="{BB962C8B-B14F-4D97-AF65-F5344CB8AC3E}">
        <p14:creationId xmlns:p14="http://schemas.microsoft.com/office/powerpoint/2010/main" val="19659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image" Target="../media/image15.tiff"/><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image" Target="../media/image22.png"/><Relationship Id="rId7" Type="http://schemas.openxmlformats.org/officeDocument/2006/relationships/image" Target="../media/image8.png"/><Relationship Id="rId2"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0.png"/><Relationship Id="rId2" Type="http://schemas.microsoft.com/office/2014/relationships/chartEx" Target="../charts/chartEx1.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D552-43CD-4D49-AE1C-1B4D2D6C5F29}"/>
              </a:ext>
            </a:extLst>
          </p:cNvPr>
          <p:cNvSpPr>
            <a:spLocks noGrp="1"/>
          </p:cNvSpPr>
          <p:nvPr>
            <p:ph type="ctrTitle"/>
          </p:nvPr>
        </p:nvSpPr>
        <p:spPr>
          <a:xfrm>
            <a:off x="1524000" y="2856242"/>
            <a:ext cx="9144000" cy="2387600"/>
          </a:xfrm>
        </p:spPr>
        <p:txBody>
          <a:bodyPr/>
          <a:lstStyle/>
          <a:p>
            <a:r>
              <a:rPr lang="en-US" b="1" dirty="0"/>
              <a:t>HC Knole Park AGM</a:t>
            </a:r>
          </a:p>
        </p:txBody>
      </p:sp>
      <p:sp>
        <p:nvSpPr>
          <p:cNvPr id="3" name="Subtitle 2">
            <a:extLst>
              <a:ext uri="{FF2B5EF4-FFF2-40B4-BE49-F238E27FC236}">
                <a16:creationId xmlns:a16="http://schemas.microsoft.com/office/drawing/2014/main" id="{035C7845-84B2-3342-BA0E-BAC8D06A4E0D}"/>
              </a:ext>
            </a:extLst>
          </p:cNvPr>
          <p:cNvSpPr>
            <a:spLocks noGrp="1"/>
          </p:cNvSpPr>
          <p:nvPr>
            <p:ph type="subTitle" idx="1"/>
          </p:nvPr>
        </p:nvSpPr>
        <p:spPr>
          <a:xfrm>
            <a:off x="1524000" y="5048228"/>
            <a:ext cx="9144000" cy="1073624"/>
          </a:xfrm>
        </p:spPr>
        <p:txBody>
          <a:bodyPr>
            <a:normAutofit/>
          </a:bodyPr>
          <a:lstStyle/>
          <a:p>
            <a:r>
              <a:rPr lang="en-US" sz="3600" b="1" dirty="0"/>
              <a:t>2019/20</a:t>
            </a:r>
            <a:endParaRPr lang="en-US" sz="3600" dirty="0"/>
          </a:p>
        </p:txBody>
      </p:sp>
      <p:pic>
        <p:nvPicPr>
          <p:cNvPr id="5" name="Picture 4">
            <a:extLst>
              <a:ext uri="{FF2B5EF4-FFF2-40B4-BE49-F238E27FC236}">
                <a16:creationId xmlns:a16="http://schemas.microsoft.com/office/drawing/2014/main" id="{4D93E73F-8019-8045-BA3D-C62C56AAFB44}"/>
              </a:ext>
            </a:extLst>
          </p:cNvPr>
          <p:cNvPicPr/>
          <p:nvPr/>
        </p:nvPicPr>
        <p:blipFill>
          <a:blip r:embed="rId2" cstate="print">
            <a:extLst>
              <a:ext uri="{28A0092B-C50C-407E-A947-70E740481C1C}">
                <a14:useLocalDpi xmlns:a14="http://schemas.microsoft.com/office/drawing/2010/main"/>
              </a:ext>
            </a:extLst>
          </a:blip>
          <a:stretch>
            <a:fillRect/>
          </a:stretch>
        </p:blipFill>
        <p:spPr>
          <a:xfrm>
            <a:off x="3184915" y="141862"/>
            <a:ext cx="5822169" cy="4170218"/>
          </a:xfrm>
          <a:prstGeom prst="rect">
            <a:avLst/>
          </a:prstGeom>
        </p:spPr>
      </p:pic>
      <p:pic>
        <p:nvPicPr>
          <p:cNvPr id="6" name="Picture 5">
            <a:extLst>
              <a:ext uri="{FF2B5EF4-FFF2-40B4-BE49-F238E27FC236}">
                <a16:creationId xmlns:a16="http://schemas.microsoft.com/office/drawing/2014/main" id="{AC250D1A-D003-E143-90DB-819359C95285}"/>
              </a:ext>
            </a:extLst>
          </p:cNvPr>
          <p:cNvPicPr>
            <a:picLocks noChangeAspect="1"/>
          </p:cNvPicPr>
          <p:nvPr/>
        </p:nvPicPr>
        <p:blipFill>
          <a:blip r:embed="rId3"/>
          <a:stretch>
            <a:fillRect/>
          </a:stretch>
        </p:blipFill>
        <p:spPr>
          <a:xfrm>
            <a:off x="0" y="5926238"/>
            <a:ext cx="1772064" cy="931762"/>
          </a:xfrm>
          <a:prstGeom prst="rect">
            <a:avLst/>
          </a:prstGeom>
        </p:spPr>
      </p:pic>
    </p:spTree>
    <p:extLst>
      <p:ext uri="{BB962C8B-B14F-4D97-AF65-F5344CB8AC3E}">
        <p14:creationId xmlns:p14="http://schemas.microsoft.com/office/powerpoint/2010/main" val="309277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60" y="365125"/>
            <a:ext cx="10078240" cy="1325563"/>
          </a:xfrm>
        </p:spPr>
        <p:txBody>
          <a:bodyPr/>
          <a:lstStyle/>
          <a:p>
            <a:r>
              <a:rPr lang="en-GB" dirty="0">
                <a:solidFill>
                  <a:srgbClr val="002060"/>
                </a:solidFill>
              </a:rPr>
              <a:t>Cash reserves</a:t>
            </a:r>
          </a:p>
        </p:txBody>
      </p:sp>
      <p:sp>
        <p:nvSpPr>
          <p:cNvPr id="4" name="TextBox 3"/>
          <p:cNvSpPr txBox="1"/>
          <p:nvPr/>
        </p:nvSpPr>
        <p:spPr>
          <a:xfrm>
            <a:off x="1226916" y="1584130"/>
            <a:ext cx="9363920" cy="646331"/>
          </a:xfrm>
          <a:prstGeom prst="rect">
            <a:avLst/>
          </a:prstGeom>
          <a:noFill/>
        </p:spPr>
        <p:txBody>
          <a:bodyPr wrap="square" rtlCol="0">
            <a:spAutoFit/>
          </a:bodyPr>
          <a:lstStyle/>
          <a:p>
            <a:r>
              <a:rPr lang="en-GB" b="1" i="1" dirty="0">
                <a:solidFill>
                  <a:srgbClr val="002060"/>
                </a:solidFill>
              </a:rPr>
              <a:t>Despite a foreshortening of the season we were able to invest in lockdown support for our membership</a:t>
            </a:r>
          </a:p>
        </p:txBody>
      </p:sp>
      <p:graphicFrame>
        <p:nvGraphicFramePr>
          <p:cNvPr id="10" name="Table 9"/>
          <p:cNvGraphicFramePr>
            <a:graphicFrameLocks noGrp="1"/>
          </p:cNvGraphicFramePr>
          <p:nvPr>
            <p:extLst>
              <p:ext uri="{D42A27DB-BD31-4B8C-83A1-F6EECF244321}">
                <p14:modId xmlns:p14="http://schemas.microsoft.com/office/powerpoint/2010/main" val="3666610278"/>
              </p:ext>
            </p:extLst>
          </p:nvPr>
        </p:nvGraphicFramePr>
        <p:xfrm>
          <a:off x="1275560" y="2454840"/>
          <a:ext cx="3701554" cy="3354900"/>
        </p:xfrm>
        <a:graphic>
          <a:graphicData uri="http://schemas.openxmlformats.org/drawingml/2006/table">
            <a:tbl>
              <a:tblPr firstRow="1" bandRow="1">
                <a:tableStyleId>{5C22544A-7EE6-4342-B048-85BDC9FD1C3A}</a:tableStyleId>
              </a:tblPr>
              <a:tblGrid>
                <a:gridCol w="3701554">
                  <a:extLst>
                    <a:ext uri="{9D8B030D-6E8A-4147-A177-3AD203B41FA5}">
                      <a16:colId xmlns:a16="http://schemas.microsoft.com/office/drawing/2014/main" val="20001"/>
                    </a:ext>
                  </a:extLst>
                </a:gridCol>
              </a:tblGrid>
              <a:tr h="2528819">
                <a:tc>
                  <a:txBody>
                    <a:bodyPr/>
                    <a:lstStyle/>
                    <a:p>
                      <a:pPr algn="ctr"/>
                      <a:r>
                        <a:rPr lang="en-GB" sz="9600" b="1" dirty="0">
                          <a:solidFill>
                            <a:srgbClr val="002060"/>
                          </a:solidFill>
                        </a:rPr>
                        <a:t>£664</a:t>
                      </a:r>
                    </a:p>
                  </a:txBody>
                  <a:tcPr marL="108000" marR="36000" marT="72000" marB="72000" anchor="ctr">
                    <a:blipFill dpi="0" rotWithShape="1">
                      <a:blip r:embed="rId2">
                        <a:alphaModFix amt="49000"/>
                      </a:blip>
                      <a:srcRect/>
                      <a:stretch>
                        <a:fillRect/>
                      </a:stretch>
                    </a:blipFill>
                  </a:tcPr>
                </a:tc>
                <a:extLst>
                  <a:ext uri="{0D108BD9-81ED-4DB2-BD59-A6C34878D82A}">
                    <a16:rowId xmlns:a16="http://schemas.microsoft.com/office/drawing/2014/main" val="10000"/>
                  </a:ext>
                </a:extLst>
              </a:tr>
              <a:tr h="826081">
                <a:tc>
                  <a:txBody>
                    <a:bodyPr/>
                    <a:lstStyle/>
                    <a:p>
                      <a:pPr algn="ctr" fontAlgn="t">
                        <a:spcBef>
                          <a:spcPts val="600"/>
                        </a:spcBef>
                        <a:spcAft>
                          <a:spcPts val="600"/>
                        </a:spcAft>
                      </a:pPr>
                      <a:r>
                        <a:rPr lang="en-GB" sz="1800" b="1" i="0" u="none" strike="noStrike" dirty="0">
                          <a:solidFill>
                            <a:srgbClr val="002060"/>
                          </a:solidFill>
                          <a:effectLst/>
                          <a:latin typeface="Helvetica Neue" panose="02000503000000020004" pitchFamily="2" charset="0"/>
                        </a:rPr>
                        <a:t>Year end balance 2019/20</a:t>
                      </a:r>
                    </a:p>
                  </a:txBody>
                  <a:tcPr marL="108000" marR="36000" marT="72000" marB="72000" anchor="ctr"/>
                </a:tc>
                <a:extLst>
                  <a:ext uri="{0D108BD9-81ED-4DB2-BD59-A6C34878D82A}">
                    <a16:rowId xmlns:a16="http://schemas.microsoft.com/office/drawing/2014/main" val="10001"/>
                  </a:ext>
                </a:extLst>
              </a:tr>
            </a:tbl>
          </a:graphicData>
        </a:graphic>
      </p:graphicFrame>
      <p:pic>
        <p:nvPicPr>
          <p:cNvPr id="8" name="Picture 7">
            <a:extLst>
              <a:ext uri="{FF2B5EF4-FFF2-40B4-BE49-F238E27FC236}">
                <a16:creationId xmlns:a16="http://schemas.microsoft.com/office/drawing/2014/main" id="{899CC26F-DC5B-7347-8141-7038135F8A4C}"/>
              </a:ext>
            </a:extLst>
          </p:cNvPr>
          <p:cNvPicPr>
            <a:picLocks noChangeAspect="1"/>
          </p:cNvPicPr>
          <p:nvPr/>
        </p:nvPicPr>
        <p:blipFill>
          <a:blip r:embed="rId3"/>
          <a:stretch>
            <a:fillRect/>
          </a:stretch>
        </p:blipFill>
        <p:spPr>
          <a:xfrm>
            <a:off x="10033964" y="116303"/>
            <a:ext cx="1205053" cy="1205053"/>
          </a:xfrm>
          <a:prstGeom prst="rect">
            <a:avLst/>
          </a:prstGeom>
        </p:spPr>
      </p:pic>
      <p:pic>
        <p:nvPicPr>
          <p:cNvPr id="9" name="Picture 8">
            <a:extLst>
              <a:ext uri="{FF2B5EF4-FFF2-40B4-BE49-F238E27FC236}">
                <a16:creationId xmlns:a16="http://schemas.microsoft.com/office/drawing/2014/main" id="{6BD427E4-6A7E-D249-A347-CE418038C06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25296" y="3840887"/>
            <a:ext cx="2045986" cy="2505597"/>
          </a:xfrm>
          <a:prstGeom prst="rect">
            <a:avLst/>
          </a:prstGeom>
        </p:spPr>
      </p:pic>
      <p:pic>
        <p:nvPicPr>
          <p:cNvPr id="11" name="Picture 10">
            <a:extLst>
              <a:ext uri="{FF2B5EF4-FFF2-40B4-BE49-F238E27FC236}">
                <a16:creationId xmlns:a16="http://schemas.microsoft.com/office/drawing/2014/main" id="{B78A1EEE-A9CC-7146-A21D-EB866FFD03B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71282" y="2153476"/>
            <a:ext cx="3140661" cy="4193008"/>
          </a:xfrm>
          <a:prstGeom prst="rect">
            <a:avLst/>
          </a:prstGeom>
        </p:spPr>
      </p:pic>
      <p:pic>
        <p:nvPicPr>
          <p:cNvPr id="12" name="Picture 11">
            <a:extLst>
              <a:ext uri="{FF2B5EF4-FFF2-40B4-BE49-F238E27FC236}">
                <a16:creationId xmlns:a16="http://schemas.microsoft.com/office/drawing/2014/main" id="{277FA94D-F875-0142-8038-9DA4B715C34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25296" y="2153476"/>
            <a:ext cx="2045986" cy="1687411"/>
          </a:xfrm>
          <a:prstGeom prst="rect">
            <a:avLst/>
          </a:prstGeom>
        </p:spPr>
      </p:pic>
      <p:pic>
        <p:nvPicPr>
          <p:cNvPr id="13" name="Picture 12">
            <a:extLst>
              <a:ext uri="{FF2B5EF4-FFF2-40B4-BE49-F238E27FC236}">
                <a16:creationId xmlns:a16="http://schemas.microsoft.com/office/drawing/2014/main" id="{0A71237E-DD48-694A-9114-AAD213BE7BE0}"/>
              </a:ext>
            </a:extLst>
          </p:cNvPr>
          <p:cNvPicPr/>
          <p:nvPr/>
        </p:nvPicPr>
        <p:blipFill>
          <a:blip r:embed="rId7" cstate="print">
            <a:extLst>
              <a:ext uri="{28A0092B-C50C-407E-A947-70E740481C1C}">
                <a14:useLocalDpi xmlns:a14="http://schemas.microsoft.com/office/drawing/2010/main"/>
              </a:ext>
            </a:extLst>
          </a:blip>
          <a:stretch>
            <a:fillRect/>
          </a:stretch>
        </p:blipFill>
        <p:spPr>
          <a:xfrm>
            <a:off x="-124690" y="0"/>
            <a:ext cx="1792126" cy="1405586"/>
          </a:xfrm>
          <a:prstGeom prst="rect">
            <a:avLst/>
          </a:prstGeom>
        </p:spPr>
      </p:pic>
      <p:pic>
        <p:nvPicPr>
          <p:cNvPr id="14" name="Picture 13">
            <a:extLst>
              <a:ext uri="{FF2B5EF4-FFF2-40B4-BE49-F238E27FC236}">
                <a16:creationId xmlns:a16="http://schemas.microsoft.com/office/drawing/2014/main" id="{ADE1FF9C-456F-2B4B-B83F-FF639BF9D870}"/>
              </a:ext>
            </a:extLst>
          </p:cNvPr>
          <p:cNvPicPr>
            <a:picLocks noChangeAspect="1"/>
          </p:cNvPicPr>
          <p:nvPr/>
        </p:nvPicPr>
        <p:blipFill>
          <a:blip r:embed="rId8"/>
          <a:stretch>
            <a:fillRect/>
          </a:stretch>
        </p:blipFill>
        <p:spPr>
          <a:xfrm>
            <a:off x="0" y="5926238"/>
            <a:ext cx="1772064" cy="931762"/>
          </a:xfrm>
          <a:prstGeom prst="rect">
            <a:avLst/>
          </a:prstGeom>
        </p:spPr>
      </p:pic>
    </p:spTree>
    <p:extLst>
      <p:ext uri="{BB962C8B-B14F-4D97-AF65-F5344CB8AC3E}">
        <p14:creationId xmlns:p14="http://schemas.microsoft.com/office/powerpoint/2010/main" val="316077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DA2526-8001-CF43-90C1-85F22B2DD55E}"/>
              </a:ext>
            </a:extLst>
          </p:cNvPr>
          <p:cNvPicPr>
            <a:picLocks noChangeAspect="1"/>
          </p:cNvPicPr>
          <p:nvPr/>
        </p:nvPicPr>
        <p:blipFill>
          <a:blip r:embed="rId2" cstate="print">
            <a:alphaModFix amt="44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936821" y="2704107"/>
            <a:ext cx="4152587" cy="3512607"/>
          </a:xfrm>
          <a:prstGeom prst="rect">
            <a:avLst/>
          </a:prstGeom>
        </p:spPr>
      </p:pic>
      <p:pic>
        <p:nvPicPr>
          <p:cNvPr id="3" name="Picture 2">
            <a:extLst>
              <a:ext uri="{FF2B5EF4-FFF2-40B4-BE49-F238E27FC236}">
                <a16:creationId xmlns:a16="http://schemas.microsoft.com/office/drawing/2014/main" id="{42ABB1BE-2586-BA40-8B2D-A684668ECCC7}"/>
              </a:ext>
            </a:extLst>
          </p:cNvPr>
          <p:cNvPicPr>
            <a:picLocks noChangeAspect="1"/>
          </p:cNvPicPr>
          <p:nvPr/>
        </p:nvPicPr>
        <p:blipFill rotWithShape="1">
          <a:blip r:embed="rId3" cstate="print">
            <a:duotone>
              <a:schemeClr val="accent1">
                <a:shade val="45000"/>
                <a:satMod val="135000"/>
              </a:schemeClr>
              <a:prstClr val="white"/>
            </a:duotone>
            <a:alphaModFix amt="44000"/>
            <a:extLst>
              <a:ext uri="{28A0092B-C50C-407E-A947-70E740481C1C}">
                <a14:useLocalDpi xmlns:a14="http://schemas.microsoft.com/office/drawing/2010/main"/>
              </a:ext>
            </a:extLst>
          </a:blip>
          <a:srcRect/>
          <a:stretch/>
        </p:blipFill>
        <p:spPr>
          <a:xfrm>
            <a:off x="1780063" y="2704107"/>
            <a:ext cx="4152587" cy="3512607"/>
          </a:xfrm>
          <a:prstGeom prst="rect">
            <a:avLst/>
          </a:prstGeom>
        </p:spPr>
      </p:pic>
      <p:sp>
        <p:nvSpPr>
          <p:cNvPr id="2" name="Title 1"/>
          <p:cNvSpPr>
            <a:spLocks noGrp="1"/>
          </p:cNvSpPr>
          <p:nvPr>
            <p:ph type="title"/>
          </p:nvPr>
        </p:nvSpPr>
        <p:spPr>
          <a:xfrm>
            <a:off x="1667436" y="373254"/>
            <a:ext cx="10197661" cy="1325563"/>
          </a:xfrm>
        </p:spPr>
        <p:txBody>
          <a:bodyPr/>
          <a:lstStyle/>
          <a:p>
            <a:r>
              <a:rPr lang="en-GB" dirty="0">
                <a:solidFill>
                  <a:srgbClr val="002060"/>
                </a:solidFill>
              </a:rPr>
              <a:t>Financial considerations for the future</a:t>
            </a:r>
          </a:p>
        </p:txBody>
      </p:sp>
      <p:sp>
        <p:nvSpPr>
          <p:cNvPr id="4" name="Content Placeholder 2"/>
          <p:cNvSpPr>
            <a:spLocks noGrp="1"/>
          </p:cNvSpPr>
          <p:nvPr>
            <p:ph idx="1"/>
          </p:nvPr>
        </p:nvSpPr>
        <p:spPr>
          <a:xfrm>
            <a:off x="1780063" y="2725253"/>
            <a:ext cx="4152587" cy="2774250"/>
          </a:xfrm>
        </p:spPr>
        <p:txBody>
          <a:bodyPr vert="horz" lIns="91440" tIns="45720" rIns="91440" bIns="45720" rtlCol="0">
            <a:noAutofit/>
          </a:bodyPr>
          <a:lstStyle/>
          <a:p>
            <a:pPr>
              <a:spcBef>
                <a:spcPts val="1200"/>
              </a:spcBef>
              <a:spcAft>
                <a:spcPts val="600"/>
              </a:spcAft>
            </a:pPr>
            <a:r>
              <a:rPr lang="en-GB" sz="1800" dirty="0">
                <a:solidFill>
                  <a:srgbClr val="002060"/>
                </a:solidFill>
              </a:rPr>
              <a:t>Replace and grow our sponsor income</a:t>
            </a:r>
          </a:p>
          <a:p>
            <a:pPr>
              <a:spcBef>
                <a:spcPts val="1200"/>
              </a:spcBef>
              <a:spcAft>
                <a:spcPts val="600"/>
              </a:spcAft>
            </a:pPr>
            <a:r>
              <a:rPr lang="en-GB" sz="1800" dirty="0">
                <a:solidFill>
                  <a:srgbClr val="002060"/>
                </a:solidFill>
              </a:rPr>
              <a:t>Increase coaching renumeration closer to market level</a:t>
            </a:r>
          </a:p>
          <a:p>
            <a:pPr>
              <a:spcBef>
                <a:spcPts val="1200"/>
              </a:spcBef>
              <a:spcAft>
                <a:spcPts val="600"/>
              </a:spcAft>
            </a:pPr>
            <a:r>
              <a:rPr lang="en-GB" sz="1800" dirty="0">
                <a:solidFill>
                  <a:srgbClr val="002060"/>
                </a:solidFill>
              </a:rPr>
              <a:t>Register as an Community Amateur Sports Club </a:t>
            </a:r>
          </a:p>
          <a:p>
            <a:pPr>
              <a:spcBef>
                <a:spcPts val="1200"/>
              </a:spcBef>
              <a:spcAft>
                <a:spcPts val="600"/>
              </a:spcAft>
            </a:pPr>
            <a:r>
              <a:rPr lang="en-GB" sz="1800" dirty="0">
                <a:solidFill>
                  <a:srgbClr val="002060"/>
                </a:solidFill>
              </a:rPr>
              <a:t>Build our reserves</a:t>
            </a:r>
          </a:p>
          <a:p>
            <a:pPr>
              <a:spcBef>
                <a:spcPts val="1200"/>
              </a:spcBef>
              <a:spcAft>
                <a:spcPts val="600"/>
              </a:spcAft>
            </a:pPr>
            <a:r>
              <a:rPr lang="en-GB" sz="1800" dirty="0">
                <a:solidFill>
                  <a:srgbClr val="002060"/>
                </a:solidFill>
              </a:rPr>
              <a:t>Pursue further grant opportunities</a:t>
            </a:r>
          </a:p>
          <a:p>
            <a:pPr>
              <a:spcBef>
                <a:spcPts val="1200"/>
              </a:spcBef>
              <a:spcAft>
                <a:spcPts val="600"/>
              </a:spcAft>
            </a:pPr>
            <a:r>
              <a:rPr lang="en-GB" sz="1800" dirty="0">
                <a:solidFill>
                  <a:srgbClr val="002060"/>
                </a:solidFill>
              </a:rPr>
              <a:t>Secure accountant experience to the Committee </a:t>
            </a:r>
            <a:r>
              <a:rPr lang="en-GB" sz="2000" dirty="0">
                <a:solidFill>
                  <a:srgbClr val="002060"/>
                </a:solidFill>
              </a:rPr>
              <a:t> ✅</a:t>
            </a:r>
            <a:endParaRPr lang="en-GB" sz="1800" dirty="0">
              <a:solidFill>
                <a:srgbClr val="002060"/>
              </a:solidFill>
            </a:endParaRPr>
          </a:p>
          <a:p>
            <a:pPr>
              <a:spcBef>
                <a:spcPts val="1200"/>
              </a:spcBef>
              <a:spcAft>
                <a:spcPts val="600"/>
              </a:spcAft>
            </a:pPr>
            <a:endParaRPr lang="en-GB" sz="1800" dirty="0">
              <a:solidFill>
                <a:srgbClr val="002060"/>
              </a:solidFill>
            </a:endParaRPr>
          </a:p>
        </p:txBody>
      </p:sp>
      <p:sp>
        <p:nvSpPr>
          <p:cNvPr id="5" name="Rounded Rectangle 4"/>
          <p:cNvSpPr/>
          <p:nvPr/>
        </p:nvSpPr>
        <p:spPr>
          <a:xfrm>
            <a:off x="1780063" y="2199191"/>
            <a:ext cx="4152587" cy="51304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2020/21 Season</a:t>
            </a:r>
          </a:p>
        </p:txBody>
      </p:sp>
      <p:sp>
        <p:nvSpPr>
          <p:cNvPr id="6" name="Rounded Rectangle 5"/>
          <p:cNvSpPr/>
          <p:nvPr/>
        </p:nvSpPr>
        <p:spPr>
          <a:xfrm>
            <a:off x="6936821" y="2199191"/>
            <a:ext cx="4152587" cy="5049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Medium/Long Term Goals</a:t>
            </a:r>
          </a:p>
        </p:txBody>
      </p:sp>
      <p:sp>
        <p:nvSpPr>
          <p:cNvPr id="7" name="Content Placeholder 2"/>
          <p:cNvSpPr txBox="1">
            <a:spLocks/>
          </p:cNvSpPr>
          <p:nvPr/>
        </p:nvSpPr>
        <p:spPr>
          <a:xfrm>
            <a:off x="6936820" y="2737695"/>
            <a:ext cx="4152587" cy="3373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GB" sz="1800" dirty="0">
                <a:solidFill>
                  <a:srgbClr val="002060"/>
                </a:solidFill>
              </a:rPr>
              <a:t>Set aside funds for new and replacement kit /equipment e.g. indoor boards</a:t>
            </a:r>
          </a:p>
          <a:p>
            <a:pPr>
              <a:spcBef>
                <a:spcPts val="1200"/>
              </a:spcBef>
              <a:spcAft>
                <a:spcPts val="600"/>
              </a:spcAft>
            </a:pPr>
            <a:r>
              <a:rPr lang="en-GB" sz="1800" dirty="0">
                <a:solidFill>
                  <a:srgbClr val="002060"/>
                </a:solidFill>
              </a:rPr>
              <a:t>Increase funding for coaching to support future coaching team</a:t>
            </a:r>
          </a:p>
          <a:p>
            <a:pPr>
              <a:spcBef>
                <a:spcPts val="1200"/>
              </a:spcBef>
              <a:spcAft>
                <a:spcPts val="600"/>
              </a:spcAft>
            </a:pPr>
            <a:r>
              <a:rPr lang="en-GB" sz="1800" dirty="0">
                <a:solidFill>
                  <a:srgbClr val="002060"/>
                </a:solidFill>
              </a:rPr>
              <a:t>Provisions for bursaries, professional courses and mentoring</a:t>
            </a:r>
          </a:p>
          <a:p>
            <a:pPr>
              <a:spcBef>
                <a:spcPts val="1200"/>
              </a:spcBef>
              <a:spcAft>
                <a:spcPts val="600"/>
              </a:spcAft>
            </a:pPr>
            <a:r>
              <a:rPr lang="en-GB" sz="1800" dirty="0">
                <a:solidFill>
                  <a:srgbClr val="002060"/>
                </a:solidFill>
              </a:rPr>
              <a:t>Secure funding / EH grant support for a ‘home ground’ location as opportunities evolve</a:t>
            </a:r>
          </a:p>
          <a:p>
            <a:pPr>
              <a:spcBef>
                <a:spcPts val="1200"/>
              </a:spcBef>
              <a:spcAft>
                <a:spcPts val="600"/>
              </a:spcAft>
            </a:pPr>
            <a:endParaRPr lang="en-GB" sz="1800" dirty="0">
              <a:solidFill>
                <a:srgbClr val="002060"/>
              </a:solidFill>
            </a:endParaRPr>
          </a:p>
        </p:txBody>
      </p:sp>
      <p:sp>
        <p:nvSpPr>
          <p:cNvPr id="8" name="TextBox 7"/>
          <p:cNvSpPr txBox="1"/>
          <p:nvPr/>
        </p:nvSpPr>
        <p:spPr>
          <a:xfrm>
            <a:off x="1780062" y="1458646"/>
            <a:ext cx="10085035" cy="646331"/>
          </a:xfrm>
          <a:prstGeom prst="rect">
            <a:avLst/>
          </a:prstGeom>
          <a:noFill/>
        </p:spPr>
        <p:txBody>
          <a:bodyPr wrap="square" rtlCol="0">
            <a:spAutoFit/>
          </a:bodyPr>
          <a:lstStyle/>
          <a:p>
            <a:r>
              <a:rPr lang="en-GB" b="1" i="1" dirty="0">
                <a:solidFill>
                  <a:srgbClr val="002060"/>
                </a:solidFill>
              </a:rPr>
              <a:t>Our focus over the last season has been on set-up, launch and first season activity; our financial planning now looks to next season and the longer term vision for our club</a:t>
            </a:r>
          </a:p>
        </p:txBody>
      </p:sp>
      <p:pic>
        <p:nvPicPr>
          <p:cNvPr id="11" name="Picture 10">
            <a:extLst>
              <a:ext uri="{FF2B5EF4-FFF2-40B4-BE49-F238E27FC236}">
                <a16:creationId xmlns:a16="http://schemas.microsoft.com/office/drawing/2014/main" id="{AE9D44AA-CFC7-3F46-8B07-A4B7D658E4C5}"/>
              </a:ext>
            </a:extLst>
          </p:cNvPr>
          <p:cNvPicPr/>
          <p:nvPr/>
        </p:nvPicPr>
        <p:blipFill>
          <a:blip r:embed="rId4" cstate="print">
            <a:extLst>
              <a:ext uri="{28A0092B-C50C-407E-A947-70E740481C1C}">
                <a14:useLocalDpi xmlns:a14="http://schemas.microsoft.com/office/drawing/2010/main"/>
              </a:ext>
            </a:extLst>
          </a:blip>
          <a:stretch>
            <a:fillRect/>
          </a:stretch>
        </p:blipFill>
        <p:spPr>
          <a:xfrm>
            <a:off x="-124690" y="0"/>
            <a:ext cx="1792126" cy="1405586"/>
          </a:xfrm>
          <a:prstGeom prst="rect">
            <a:avLst/>
          </a:prstGeom>
        </p:spPr>
      </p:pic>
      <p:pic>
        <p:nvPicPr>
          <p:cNvPr id="12" name="Picture 11">
            <a:extLst>
              <a:ext uri="{FF2B5EF4-FFF2-40B4-BE49-F238E27FC236}">
                <a16:creationId xmlns:a16="http://schemas.microsoft.com/office/drawing/2014/main" id="{18C516DE-A4C2-A943-9CE0-01A88FE6A787}"/>
              </a:ext>
            </a:extLst>
          </p:cNvPr>
          <p:cNvPicPr>
            <a:picLocks noChangeAspect="1"/>
          </p:cNvPicPr>
          <p:nvPr/>
        </p:nvPicPr>
        <p:blipFill>
          <a:blip r:embed="rId5"/>
          <a:stretch>
            <a:fillRect/>
          </a:stretch>
        </p:blipFill>
        <p:spPr>
          <a:xfrm>
            <a:off x="0" y="5926238"/>
            <a:ext cx="1772064" cy="931762"/>
          </a:xfrm>
          <a:prstGeom prst="rect">
            <a:avLst/>
          </a:prstGeom>
        </p:spPr>
      </p:pic>
    </p:spTree>
    <p:extLst>
      <p:ext uri="{BB962C8B-B14F-4D97-AF65-F5344CB8AC3E}">
        <p14:creationId xmlns:p14="http://schemas.microsoft.com/office/powerpoint/2010/main" val="177186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36C6B-D205-6146-8DE1-7E013E221C53}"/>
              </a:ext>
            </a:extLst>
          </p:cNvPr>
          <p:cNvPicPr>
            <a:picLocks noChangeAspect="1"/>
          </p:cNvPicPr>
          <p:nvPr/>
        </p:nvPicPr>
        <p:blipFill>
          <a:blip r:embed="rId2">
            <a:duotone>
              <a:schemeClr val="accent1">
                <a:shade val="45000"/>
                <a:satMod val="135000"/>
              </a:schemeClr>
              <a:prstClr val="white"/>
            </a:duotone>
            <a:alphaModFix amt="60000"/>
          </a:blip>
          <a:stretch>
            <a:fillRect/>
          </a:stretch>
        </p:blipFill>
        <p:spPr>
          <a:xfrm>
            <a:off x="1226914" y="1579943"/>
            <a:ext cx="9596697" cy="3698114"/>
          </a:xfrm>
          <a:prstGeom prst="rect">
            <a:avLst/>
          </a:prstGeom>
        </p:spPr>
      </p:pic>
      <p:sp>
        <p:nvSpPr>
          <p:cNvPr id="2" name="Title 1"/>
          <p:cNvSpPr>
            <a:spLocks noGrp="1"/>
          </p:cNvSpPr>
          <p:nvPr>
            <p:ph type="title"/>
          </p:nvPr>
        </p:nvSpPr>
        <p:spPr>
          <a:xfrm>
            <a:off x="1226914" y="365125"/>
            <a:ext cx="10126886" cy="1325563"/>
          </a:xfrm>
        </p:spPr>
        <p:txBody>
          <a:bodyPr/>
          <a:lstStyle/>
          <a:p>
            <a:r>
              <a:rPr lang="en-GB" dirty="0">
                <a:solidFill>
                  <a:srgbClr val="002060"/>
                </a:solidFill>
              </a:rPr>
              <a:t>And finally… thanks!</a:t>
            </a:r>
          </a:p>
        </p:txBody>
      </p:sp>
      <p:sp>
        <p:nvSpPr>
          <p:cNvPr id="3" name="Content Placeholder 2"/>
          <p:cNvSpPr>
            <a:spLocks noGrp="1"/>
          </p:cNvSpPr>
          <p:nvPr>
            <p:ph idx="1"/>
          </p:nvPr>
        </p:nvSpPr>
        <p:spPr>
          <a:xfrm>
            <a:off x="1226914" y="1690689"/>
            <a:ext cx="9468093" cy="3587368"/>
          </a:xfrm>
        </p:spPr>
        <p:txBody>
          <a:bodyPr>
            <a:normAutofit fontScale="92500" lnSpcReduction="10000"/>
          </a:bodyPr>
          <a:lstStyle/>
          <a:p>
            <a:pPr>
              <a:spcBef>
                <a:spcPts val="1200"/>
              </a:spcBef>
              <a:spcAft>
                <a:spcPts val="1200"/>
              </a:spcAft>
            </a:pPr>
            <a:r>
              <a:rPr lang="en-GB" sz="2400" dirty="0">
                <a:solidFill>
                  <a:srgbClr val="002060"/>
                </a:solidFill>
              </a:rPr>
              <a:t>Many thanks to Emma King for all her work for the club</a:t>
            </a:r>
          </a:p>
          <a:p>
            <a:pPr>
              <a:spcBef>
                <a:spcPts val="1200"/>
              </a:spcBef>
              <a:spcAft>
                <a:spcPts val="1200"/>
              </a:spcAft>
            </a:pPr>
            <a:r>
              <a:rPr lang="en-GB" sz="2400" dirty="0">
                <a:solidFill>
                  <a:srgbClr val="002060"/>
                </a:solidFill>
              </a:rPr>
              <a:t>Well done to Dale Carman for stepping up as our new Treasurer! </a:t>
            </a:r>
          </a:p>
          <a:p>
            <a:pPr>
              <a:spcBef>
                <a:spcPts val="1200"/>
              </a:spcBef>
              <a:spcAft>
                <a:spcPts val="1200"/>
              </a:spcAft>
            </a:pPr>
            <a:r>
              <a:rPr lang="en-GB" sz="2400" dirty="0">
                <a:solidFill>
                  <a:srgbClr val="002060"/>
                </a:solidFill>
              </a:rPr>
              <a:t>Thanks to Emma Harrison for setting up systems and securing Lottery grant</a:t>
            </a:r>
          </a:p>
          <a:p>
            <a:pPr>
              <a:spcBef>
                <a:spcPts val="1200"/>
              </a:spcBef>
              <a:spcAft>
                <a:spcPts val="1200"/>
              </a:spcAft>
            </a:pPr>
            <a:r>
              <a:rPr lang="en-GB" sz="2400" dirty="0">
                <a:solidFill>
                  <a:srgbClr val="002060"/>
                </a:solidFill>
              </a:rPr>
              <a:t>Big thank you to the Committee – amazing dynamic bunch and in particular our coaches</a:t>
            </a:r>
          </a:p>
          <a:p>
            <a:pPr>
              <a:spcBef>
                <a:spcPts val="1200"/>
              </a:spcBef>
              <a:spcAft>
                <a:spcPts val="1200"/>
              </a:spcAft>
            </a:pPr>
            <a:r>
              <a:rPr lang="en-GB" sz="2400" dirty="0">
                <a:solidFill>
                  <a:srgbClr val="002060"/>
                </a:solidFill>
              </a:rPr>
              <a:t>And, to all our members for such unyielding support</a:t>
            </a:r>
            <a:endParaRPr lang="en-GB" sz="1800" dirty="0">
              <a:solidFill>
                <a:srgbClr val="002060"/>
              </a:solidFill>
            </a:endParaRPr>
          </a:p>
          <a:p>
            <a:pPr marL="0" indent="0">
              <a:spcBef>
                <a:spcPts val="600"/>
              </a:spcBef>
              <a:spcAft>
                <a:spcPts val="600"/>
              </a:spcAft>
              <a:buNone/>
            </a:pPr>
            <a:r>
              <a:rPr lang="en-GB" sz="1700" b="1" dirty="0">
                <a:solidFill>
                  <a:srgbClr val="002060"/>
                </a:solidFill>
              </a:rPr>
              <a:t>Copy of this 2019/20 Treasurer’s report available from the Treasurer upon request. Members are welcome to inspect the club’s finances at any time. </a:t>
            </a:r>
            <a:r>
              <a:rPr lang="en-GB" sz="1700" b="1" dirty="0" err="1">
                <a:solidFill>
                  <a:srgbClr val="002060"/>
                </a:solidFill>
              </a:rPr>
              <a:t>Hckp.treasurer@gmail.com</a:t>
            </a:r>
            <a:endParaRPr lang="en-GB" sz="1700" b="1" dirty="0">
              <a:solidFill>
                <a:srgbClr val="002060"/>
              </a:solidFill>
            </a:endParaRPr>
          </a:p>
        </p:txBody>
      </p:sp>
      <p:pic>
        <p:nvPicPr>
          <p:cNvPr id="6" name="Picture 5">
            <a:extLst>
              <a:ext uri="{FF2B5EF4-FFF2-40B4-BE49-F238E27FC236}">
                <a16:creationId xmlns:a16="http://schemas.microsoft.com/office/drawing/2014/main" id="{731E070F-FCCF-8D4D-BCCA-749C8DED9EA6}"/>
              </a:ext>
            </a:extLst>
          </p:cNvPr>
          <p:cNvPicPr>
            <a:picLocks noChangeAspect="1"/>
          </p:cNvPicPr>
          <p:nvPr/>
        </p:nvPicPr>
        <p:blipFill>
          <a:blip r:embed="rId3"/>
          <a:stretch>
            <a:fillRect/>
          </a:stretch>
        </p:blipFill>
        <p:spPr>
          <a:xfrm>
            <a:off x="7008722" y="5476520"/>
            <a:ext cx="1828342" cy="1157115"/>
          </a:xfrm>
          <a:prstGeom prst="rect">
            <a:avLst/>
          </a:prstGeom>
        </p:spPr>
      </p:pic>
      <p:pic>
        <p:nvPicPr>
          <p:cNvPr id="7" name="Picture 6">
            <a:extLst>
              <a:ext uri="{FF2B5EF4-FFF2-40B4-BE49-F238E27FC236}">
                <a16:creationId xmlns:a16="http://schemas.microsoft.com/office/drawing/2014/main" id="{7677FA74-4A45-4543-96CA-7FCAFD5CD59F}"/>
              </a:ext>
            </a:extLst>
          </p:cNvPr>
          <p:cNvPicPr>
            <a:picLocks noChangeAspect="1"/>
          </p:cNvPicPr>
          <p:nvPr/>
        </p:nvPicPr>
        <p:blipFill>
          <a:blip r:embed="rId4"/>
          <a:stretch>
            <a:fillRect/>
          </a:stretch>
        </p:blipFill>
        <p:spPr>
          <a:xfrm>
            <a:off x="3600406" y="5457928"/>
            <a:ext cx="3408316" cy="1164881"/>
          </a:xfrm>
          <a:prstGeom prst="rect">
            <a:avLst/>
          </a:prstGeom>
        </p:spPr>
      </p:pic>
      <p:pic>
        <p:nvPicPr>
          <p:cNvPr id="8" name="Picture 7">
            <a:extLst>
              <a:ext uri="{FF2B5EF4-FFF2-40B4-BE49-F238E27FC236}">
                <a16:creationId xmlns:a16="http://schemas.microsoft.com/office/drawing/2014/main" id="{999BFB5D-3C3A-ED46-80BE-21EBAA12519E}"/>
              </a:ext>
            </a:extLst>
          </p:cNvPr>
          <p:cNvPicPr>
            <a:picLocks noChangeAspect="1"/>
          </p:cNvPicPr>
          <p:nvPr/>
        </p:nvPicPr>
        <p:blipFill>
          <a:blip r:embed="rId5"/>
          <a:stretch>
            <a:fillRect/>
          </a:stretch>
        </p:blipFill>
        <p:spPr>
          <a:xfrm>
            <a:off x="8837064" y="5476520"/>
            <a:ext cx="1986547" cy="1157114"/>
          </a:xfrm>
          <a:prstGeom prst="rect">
            <a:avLst/>
          </a:prstGeom>
        </p:spPr>
      </p:pic>
      <p:pic>
        <p:nvPicPr>
          <p:cNvPr id="9" name="Picture 8">
            <a:extLst>
              <a:ext uri="{FF2B5EF4-FFF2-40B4-BE49-F238E27FC236}">
                <a16:creationId xmlns:a16="http://schemas.microsoft.com/office/drawing/2014/main" id="{882505E1-0598-284E-8FC9-5D74F27085C8}"/>
              </a:ext>
            </a:extLst>
          </p:cNvPr>
          <p:cNvPicPr>
            <a:picLocks noChangeAspect="1"/>
          </p:cNvPicPr>
          <p:nvPr/>
        </p:nvPicPr>
        <p:blipFill>
          <a:blip r:embed="rId6"/>
          <a:stretch>
            <a:fillRect/>
          </a:stretch>
        </p:blipFill>
        <p:spPr>
          <a:xfrm>
            <a:off x="1772064" y="5472636"/>
            <a:ext cx="1828342" cy="1164881"/>
          </a:xfrm>
          <a:prstGeom prst="rect">
            <a:avLst/>
          </a:prstGeom>
        </p:spPr>
      </p:pic>
      <p:pic>
        <p:nvPicPr>
          <p:cNvPr id="10" name="Picture 9">
            <a:extLst>
              <a:ext uri="{FF2B5EF4-FFF2-40B4-BE49-F238E27FC236}">
                <a16:creationId xmlns:a16="http://schemas.microsoft.com/office/drawing/2014/main" id="{F3295BC6-7304-954F-B725-0DC1A7803AFC}"/>
              </a:ext>
            </a:extLst>
          </p:cNvPr>
          <p:cNvPicPr/>
          <p:nvPr/>
        </p:nvPicPr>
        <p:blipFill>
          <a:blip r:embed="rId7" cstate="print">
            <a:extLst>
              <a:ext uri="{28A0092B-C50C-407E-A947-70E740481C1C}">
                <a14:useLocalDpi xmlns:a14="http://schemas.microsoft.com/office/drawing/2010/main"/>
              </a:ext>
            </a:extLst>
          </a:blip>
          <a:stretch>
            <a:fillRect/>
          </a:stretch>
        </p:blipFill>
        <p:spPr>
          <a:xfrm>
            <a:off x="-124690" y="0"/>
            <a:ext cx="1792126" cy="1405586"/>
          </a:xfrm>
          <a:prstGeom prst="rect">
            <a:avLst/>
          </a:prstGeom>
        </p:spPr>
      </p:pic>
      <p:pic>
        <p:nvPicPr>
          <p:cNvPr id="11" name="Picture 10">
            <a:extLst>
              <a:ext uri="{FF2B5EF4-FFF2-40B4-BE49-F238E27FC236}">
                <a16:creationId xmlns:a16="http://schemas.microsoft.com/office/drawing/2014/main" id="{9060262E-36F7-E048-8289-D7E914CA9DB2}"/>
              </a:ext>
            </a:extLst>
          </p:cNvPr>
          <p:cNvPicPr>
            <a:picLocks noChangeAspect="1"/>
          </p:cNvPicPr>
          <p:nvPr/>
        </p:nvPicPr>
        <p:blipFill>
          <a:blip r:embed="rId8"/>
          <a:stretch>
            <a:fillRect/>
          </a:stretch>
        </p:blipFill>
        <p:spPr>
          <a:xfrm>
            <a:off x="0" y="5926238"/>
            <a:ext cx="1772064" cy="931762"/>
          </a:xfrm>
          <a:prstGeom prst="rect">
            <a:avLst/>
          </a:prstGeom>
        </p:spPr>
      </p:pic>
    </p:spTree>
    <p:extLst>
      <p:ext uri="{BB962C8B-B14F-4D97-AF65-F5344CB8AC3E}">
        <p14:creationId xmlns:p14="http://schemas.microsoft.com/office/powerpoint/2010/main" val="63916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B7F0FB-E6FE-DD47-8C8E-FDBD39FB60EF}"/>
              </a:ext>
            </a:extLst>
          </p:cNvPr>
          <p:cNvPicPr/>
          <p:nvPr/>
        </p:nvPicPr>
        <p:blipFill>
          <a:blip r:embed="rId2" cstate="print">
            <a:extLst>
              <a:ext uri="{28A0092B-C50C-407E-A947-70E740481C1C}">
                <a14:useLocalDpi xmlns:a14="http://schemas.microsoft.com/office/drawing/2010/main"/>
              </a:ext>
            </a:extLst>
          </a:blip>
          <a:stretch>
            <a:fillRect/>
          </a:stretch>
        </p:blipFill>
        <p:spPr>
          <a:xfrm>
            <a:off x="-124690" y="0"/>
            <a:ext cx="1792126" cy="1405586"/>
          </a:xfrm>
          <a:prstGeom prst="rect">
            <a:avLst/>
          </a:prstGeom>
        </p:spPr>
      </p:pic>
      <p:pic>
        <p:nvPicPr>
          <p:cNvPr id="4" name="Picture 3">
            <a:extLst>
              <a:ext uri="{FF2B5EF4-FFF2-40B4-BE49-F238E27FC236}">
                <a16:creationId xmlns:a16="http://schemas.microsoft.com/office/drawing/2014/main" id="{6E17A24D-9098-DC46-9337-758EDA40C5AE}"/>
              </a:ext>
            </a:extLst>
          </p:cNvPr>
          <p:cNvPicPr>
            <a:picLocks noChangeAspect="1"/>
          </p:cNvPicPr>
          <p:nvPr/>
        </p:nvPicPr>
        <p:blipFill>
          <a:blip r:embed="rId3"/>
          <a:stretch>
            <a:fillRect/>
          </a:stretch>
        </p:blipFill>
        <p:spPr>
          <a:xfrm>
            <a:off x="0" y="5926238"/>
            <a:ext cx="1772064" cy="931762"/>
          </a:xfrm>
          <a:prstGeom prst="rect">
            <a:avLst/>
          </a:prstGeom>
        </p:spPr>
      </p:pic>
    </p:spTree>
    <p:extLst>
      <p:ext uri="{BB962C8B-B14F-4D97-AF65-F5344CB8AC3E}">
        <p14:creationId xmlns:p14="http://schemas.microsoft.com/office/powerpoint/2010/main" val="379880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72" y="3377266"/>
            <a:ext cx="10515600" cy="2199075"/>
          </a:xfrm>
        </p:spPr>
        <p:txBody>
          <a:bodyPr>
            <a:normAutofit/>
          </a:bodyPr>
          <a:lstStyle/>
          <a:p>
            <a:pPr algn="ctr"/>
            <a:r>
              <a:rPr lang="en-GB" b="1" dirty="0">
                <a:solidFill>
                  <a:srgbClr val="002060"/>
                </a:solidFill>
              </a:rPr>
              <a:t>Any Questions? </a:t>
            </a:r>
            <a:br>
              <a:rPr lang="en-GB" b="1" dirty="0">
                <a:solidFill>
                  <a:srgbClr val="002060"/>
                </a:solidFill>
              </a:rPr>
            </a:br>
            <a:br>
              <a:rPr lang="en-GB" b="1" dirty="0">
                <a:solidFill>
                  <a:srgbClr val="002060"/>
                </a:solidFill>
              </a:rPr>
            </a:br>
            <a:r>
              <a:rPr lang="en-GB" b="1" dirty="0">
                <a:solidFill>
                  <a:srgbClr val="002060"/>
                </a:solidFill>
              </a:rPr>
              <a:t>Accounts Sign Off</a:t>
            </a:r>
          </a:p>
        </p:txBody>
      </p:sp>
      <p:pic>
        <p:nvPicPr>
          <p:cNvPr id="4" name="Picture 3"/>
          <p:cNvPicPr>
            <a:picLocks noChangeAspect="1"/>
          </p:cNvPicPr>
          <p:nvPr/>
        </p:nvPicPr>
        <p:blipFill>
          <a:blip r:embed="rId2"/>
          <a:stretch>
            <a:fillRect/>
          </a:stretch>
        </p:blipFill>
        <p:spPr>
          <a:xfrm>
            <a:off x="1677674" y="1381405"/>
            <a:ext cx="8743797" cy="1652937"/>
          </a:xfrm>
          <a:prstGeom prst="rect">
            <a:avLst/>
          </a:prstGeom>
        </p:spPr>
      </p:pic>
      <p:pic>
        <p:nvPicPr>
          <p:cNvPr id="5" name="Picture 4">
            <a:extLst>
              <a:ext uri="{FF2B5EF4-FFF2-40B4-BE49-F238E27FC236}">
                <a16:creationId xmlns:a16="http://schemas.microsoft.com/office/drawing/2014/main" id="{E62BDB85-6625-6F4E-A2C4-E5DEF1042FE4}"/>
              </a:ext>
            </a:extLst>
          </p:cNvPr>
          <p:cNvPicPr/>
          <p:nvPr/>
        </p:nvPicPr>
        <p:blipFill>
          <a:blip r:embed="rId3" cstate="print">
            <a:extLst>
              <a:ext uri="{28A0092B-C50C-407E-A947-70E740481C1C}">
                <a14:useLocalDpi xmlns:a14="http://schemas.microsoft.com/office/drawing/2010/main"/>
              </a:ext>
            </a:extLst>
          </a:blip>
          <a:stretch>
            <a:fillRect/>
          </a:stretch>
        </p:blipFill>
        <p:spPr>
          <a:xfrm>
            <a:off x="-124690" y="0"/>
            <a:ext cx="1792126" cy="1405586"/>
          </a:xfrm>
          <a:prstGeom prst="rect">
            <a:avLst/>
          </a:prstGeom>
        </p:spPr>
      </p:pic>
      <p:pic>
        <p:nvPicPr>
          <p:cNvPr id="6" name="Picture 5">
            <a:extLst>
              <a:ext uri="{FF2B5EF4-FFF2-40B4-BE49-F238E27FC236}">
                <a16:creationId xmlns:a16="http://schemas.microsoft.com/office/drawing/2014/main" id="{B518282B-74E2-D84A-A735-822AEE420D0C}"/>
              </a:ext>
            </a:extLst>
          </p:cNvPr>
          <p:cNvPicPr>
            <a:picLocks noChangeAspect="1"/>
          </p:cNvPicPr>
          <p:nvPr/>
        </p:nvPicPr>
        <p:blipFill>
          <a:blip r:embed="rId4"/>
          <a:stretch>
            <a:fillRect/>
          </a:stretch>
        </p:blipFill>
        <p:spPr>
          <a:xfrm>
            <a:off x="0" y="5926238"/>
            <a:ext cx="1772064" cy="931762"/>
          </a:xfrm>
          <a:prstGeom prst="rect">
            <a:avLst/>
          </a:prstGeom>
        </p:spPr>
      </p:pic>
    </p:spTree>
    <p:extLst>
      <p:ext uri="{BB962C8B-B14F-4D97-AF65-F5344CB8AC3E}">
        <p14:creationId xmlns:p14="http://schemas.microsoft.com/office/powerpoint/2010/main" val="3172868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D552-43CD-4D49-AE1C-1B4D2D6C5F29}"/>
              </a:ext>
            </a:extLst>
          </p:cNvPr>
          <p:cNvSpPr>
            <a:spLocks noGrp="1"/>
          </p:cNvSpPr>
          <p:nvPr>
            <p:ph type="ctrTitle"/>
          </p:nvPr>
        </p:nvSpPr>
        <p:spPr/>
        <p:txBody>
          <a:bodyPr/>
          <a:lstStyle/>
          <a:p>
            <a:r>
              <a:rPr lang="en-US" b="1" dirty="0"/>
              <a:t>HC Knole Park </a:t>
            </a:r>
          </a:p>
        </p:txBody>
      </p:sp>
      <p:sp>
        <p:nvSpPr>
          <p:cNvPr id="3" name="Subtitle 2">
            <a:extLst>
              <a:ext uri="{FF2B5EF4-FFF2-40B4-BE49-F238E27FC236}">
                <a16:creationId xmlns:a16="http://schemas.microsoft.com/office/drawing/2014/main" id="{035C7845-84B2-3342-BA0E-BAC8D06A4E0D}"/>
              </a:ext>
            </a:extLst>
          </p:cNvPr>
          <p:cNvSpPr>
            <a:spLocks noGrp="1"/>
          </p:cNvSpPr>
          <p:nvPr>
            <p:ph type="subTitle" idx="1"/>
          </p:nvPr>
        </p:nvSpPr>
        <p:spPr/>
        <p:txBody>
          <a:bodyPr>
            <a:normAutofit/>
          </a:bodyPr>
          <a:lstStyle/>
          <a:p>
            <a:r>
              <a:rPr lang="en-US" sz="3600" b="1" dirty="0"/>
              <a:t>Committee Structure </a:t>
            </a:r>
          </a:p>
          <a:p>
            <a:r>
              <a:rPr lang="en-US" sz="3600" b="1" dirty="0"/>
              <a:t>2020/21</a:t>
            </a:r>
            <a:endParaRPr lang="en-US" sz="3600" dirty="0"/>
          </a:p>
        </p:txBody>
      </p:sp>
      <p:pic>
        <p:nvPicPr>
          <p:cNvPr id="5" name="Picture 4">
            <a:extLst>
              <a:ext uri="{FF2B5EF4-FFF2-40B4-BE49-F238E27FC236}">
                <a16:creationId xmlns:a16="http://schemas.microsoft.com/office/drawing/2014/main" id="{4D93E73F-8019-8045-BA3D-C62C56AAFB44}"/>
              </a:ext>
            </a:extLst>
          </p:cNvPr>
          <p:cNvPicPr/>
          <p:nvPr/>
        </p:nvPicPr>
        <p:blipFill>
          <a:blip r:embed="rId2"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6" name="Picture 5">
            <a:extLst>
              <a:ext uri="{FF2B5EF4-FFF2-40B4-BE49-F238E27FC236}">
                <a16:creationId xmlns:a16="http://schemas.microsoft.com/office/drawing/2014/main" id="{388C8981-3FCD-7441-8A43-B6FC9DB03536}"/>
              </a:ext>
            </a:extLst>
          </p:cNvPr>
          <p:cNvPicPr>
            <a:picLocks noChangeAspect="1"/>
          </p:cNvPicPr>
          <p:nvPr/>
        </p:nvPicPr>
        <p:blipFill>
          <a:blip r:embed="rId3"/>
          <a:stretch>
            <a:fillRect/>
          </a:stretch>
        </p:blipFill>
        <p:spPr>
          <a:xfrm>
            <a:off x="0" y="5926238"/>
            <a:ext cx="1772064" cy="931762"/>
          </a:xfrm>
          <a:prstGeom prst="rect">
            <a:avLst/>
          </a:prstGeom>
        </p:spPr>
      </p:pic>
    </p:spTree>
    <p:extLst>
      <p:ext uri="{BB962C8B-B14F-4D97-AF65-F5344CB8AC3E}">
        <p14:creationId xmlns:p14="http://schemas.microsoft.com/office/powerpoint/2010/main" val="1016805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2B95-BFDE-CD47-9734-1D24606AEB30}"/>
              </a:ext>
            </a:extLst>
          </p:cNvPr>
          <p:cNvSpPr>
            <a:spLocks noGrp="1"/>
          </p:cNvSpPr>
          <p:nvPr>
            <p:ph type="title"/>
          </p:nvPr>
        </p:nvSpPr>
        <p:spPr/>
        <p:txBody>
          <a:bodyPr/>
          <a:lstStyle/>
          <a:p>
            <a:pPr algn="ctr"/>
            <a:r>
              <a:rPr lang="en-US" b="1" dirty="0"/>
              <a:t>HC Knole Park’s aim: </a:t>
            </a:r>
            <a:endParaRPr lang="en-US" dirty="0"/>
          </a:p>
        </p:txBody>
      </p:sp>
      <p:sp>
        <p:nvSpPr>
          <p:cNvPr id="3" name="Content Placeholder 2">
            <a:extLst>
              <a:ext uri="{FF2B5EF4-FFF2-40B4-BE49-F238E27FC236}">
                <a16:creationId xmlns:a16="http://schemas.microsoft.com/office/drawing/2014/main" id="{F5E6DEC4-563E-3E47-8AF5-DE42D48C9FB1}"/>
              </a:ext>
            </a:extLst>
          </p:cNvPr>
          <p:cNvSpPr>
            <a:spLocks noGrp="1"/>
          </p:cNvSpPr>
          <p:nvPr>
            <p:ph idx="1"/>
          </p:nvPr>
        </p:nvSpPr>
        <p:spPr/>
        <p:txBody>
          <a:bodyPr>
            <a:normAutofit fontScale="92500" lnSpcReduction="10000"/>
          </a:bodyPr>
          <a:lstStyle/>
          <a:p>
            <a:pPr marL="0" indent="0" algn="ctr">
              <a:buNone/>
            </a:pPr>
            <a:endParaRPr lang="en-US" b="1" dirty="0"/>
          </a:p>
          <a:p>
            <a:pPr marL="0" indent="0" algn="ctr">
              <a:buNone/>
            </a:pPr>
            <a:r>
              <a:rPr lang="en-US" b="1" dirty="0"/>
              <a:t>To be a forward-thinking, creative and inspirational hockey club </a:t>
            </a:r>
          </a:p>
          <a:p>
            <a:pPr marL="0" indent="0" algn="ctr">
              <a:buNone/>
            </a:pPr>
            <a:r>
              <a:rPr lang="en-US" b="1" dirty="0"/>
              <a:t>for all hockey players wishing to progress their hockey.</a:t>
            </a:r>
            <a:endParaRPr lang="en-GB" dirty="0"/>
          </a:p>
          <a:p>
            <a:pPr marL="0" indent="0">
              <a:buNone/>
            </a:pPr>
            <a:endParaRPr lang="en-US" dirty="0"/>
          </a:p>
          <a:p>
            <a:pPr marL="0" indent="0">
              <a:buNone/>
            </a:pPr>
            <a:endParaRPr lang="en-US" dirty="0"/>
          </a:p>
          <a:p>
            <a:pPr marL="0" indent="0">
              <a:buNone/>
            </a:pPr>
            <a:r>
              <a:rPr lang="en-US" dirty="0"/>
              <a:t>At our core, all our actions, in all areas of the club will come back to achieving this aim. </a:t>
            </a:r>
          </a:p>
          <a:p>
            <a:pPr marL="0" indent="0">
              <a:buNone/>
            </a:pPr>
            <a:endParaRPr lang="en-US" dirty="0"/>
          </a:p>
          <a:p>
            <a:pPr marL="0" indent="0">
              <a:buNone/>
            </a:pPr>
            <a:r>
              <a:rPr lang="en-US" dirty="0"/>
              <a:t>As a result we have designed the HCKP Pod Committee System which we believe will help us to achieve this.</a:t>
            </a:r>
            <a:endParaRPr lang="en-GB" dirty="0"/>
          </a:p>
          <a:p>
            <a:pPr marL="0" indent="0">
              <a:buNone/>
            </a:pPr>
            <a:endParaRPr lang="en-US" dirty="0"/>
          </a:p>
        </p:txBody>
      </p:sp>
      <p:pic>
        <p:nvPicPr>
          <p:cNvPr id="4" name="Picture 3">
            <a:extLst>
              <a:ext uri="{FF2B5EF4-FFF2-40B4-BE49-F238E27FC236}">
                <a16:creationId xmlns:a16="http://schemas.microsoft.com/office/drawing/2014/main" id="{81BDCB98-E197-5A46-A8DD-34E4B5578F87}"/>
              </a:ext>
            </a:extLst>
          </p:cNvPr>
          <p:cNvPicPr/>
          <p:nvPr/>
        </p:nvPicPr>
        <p:blipFill>
          <a:blip r:embed="rId2"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5" name="Picture 4">
            <a:extLst>
              <a:ext uri="{FF2B5EF4-FFF2-40B4-BE49-F238E27FC236}">
                <a16:creationId xmlns:a16="http://schemas.microsoft.com/office/drawing/2014/main" id="{21FB8A3D-394C-D944-B90F-534269A7D26B}"/>
              </a:ext>
            </a:extLst>
          </p:cNvPr>
          <p:cNvPicPr>
            <a:picLocks noChangeAspect="1"/>
          </p:cNvPicPr>
          <p:nvPr/>
        </p:nvPicPr>
        <p:blipFill>
          <a:blip r:embed="rId3"/>
          <a:stretch>
            <a:fillRect/>
          </a:stretch>
        </p:blipFill>
        <p:spPr>
          <a:xfrm>
            <a:off x="0" y="5926238"/>
            <a:ext cx="1772064" cy="931762"/>
          </a:xfrm>
          <a:prstGeom prst="rect">
            <a:avLst/>
          </a:prstGeom>
        </p:spPr>
      </p:pic>
    </p:spTree>
    <p:extLst>
      <p:ext uri="{BB962C8B-B14F-4D97-AF65-F5344CB8AC3E}">
        <p14:creationId xmlns:p14="http://schemas.microsoft.com/office/powerpoint/2010/main" val="2319602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F540-EEE4-0A42-BBE0-4A1D22DDE6E9}"/>
              </a:ext>
            </a:extLst>
          </p:cNvPr>
          <p:cNvSpPr>
            <a:spLocks noGrp="1"/>
          </p:cNvSpPr>
          <p:nvPr>
            <p:ph type="title"/>
          </p:nvPr>
        </p:nvSpPr>
        <p:spPr/>
        <p:txBody>
          <a:bodyPr/>
          <a:lstStyle/>
          <a:p>
            <a:pPr algn="ctr"/>
            <a:r>
              <a:rPr lang="en-US" b="1" dirty="0"/>
              <a:t>The HCKP Pod Committee System</a:t>
            </a:r>
          </a:p>
        </p:txBody>
      </p:sp>
      <p:sp>
        <p:nvSpPr>
          <p:cNvPr id="3" name="Content Placeholder 2">
            <a:extLst>
              <a:ext uri="{FF2B5EF4-FFF2-40B4-BE49-F238E27FC236}">
                <a16:creationId xmlns:a16="http://schemas.microsoft.com/office/drawing/2014/main" id="{DA63BDB2-6A8F-0645-BABE-0929CD9420B1}"/>
              </a:ext>
            </a:extLst>
          </p:cNvPr>
          <p:cNvSpPr>
            <a:spLocks noGrp="1"/>
          </p:cNvSpPr>
          <p:nvPr>
            <p:ph idx="1"/>
          </p:nvPr>
        </p:nvSpPr>
        <p:spPr/>
        <p:txBody>
          <a:bodyPr>
            <a:normAutofit lnSpcReduction="10000"/>
          </a:bodyPr>
          <a:lstStyle/>
          <a:p>
            <a:pPr marL="0" indent="0">
              <a:buNone/>
            </a:pPr>
            <a:r>
              <a:rPr lang="en-US" b="1" dirty="0"/>
              <a:t>The Aims</a:t>
            </a:r>
            <a:endParaRPr lang="en-US" dirty="0"/>
          </a:p>
          <a:p>
            <a:pPr>
              <a:buFont typeface="Courier New" panose="02070309020205020404" pitchFamily="49" charset="0"/>
              <a:buChar char="o"/>
            </a:pPr>
            <a:r>
              <a:rPr lang="en-US" dirty="0"/>
              <a:t>To have a streamlined Main Committee who oversee and are active all areas of the club.</a:t>
            </a:r>
          </a:p>
          <a:p>
            <a:pPr>
              <a:buFont typeface="Courier New" panose="02070309020205020404" pitchFamily="49" charset="0"/>
              <a:buChar char="o"/>
            </a:pPr>
            <a:endParaRPr lang="en-US" dirty="0"/>
          </a:p>
          <a:p>
            <a:pPr>
              <a:buFont typeface="Courier New" panose="02070309020205020404" pitchFamily="49" charset="0"/>
              <a:buChar char="o"/>
            </a:pPr>
            <a:r>
              <a:rPr lang="en-US" dirty="0"/>
              <a:t>To have an extended network of pods and external experts designed to give all members the opportunity to contribute to the club.</a:t>
            </a:r>
          </a:p>
          <a:p>
            <a:pPr>
              <a:buFont typeface="Courier New" panose="02070309020205020404" pitchFamily="49" charset="0"/>
              <a:buChar char="o"/>
            </a:pPr>
            <a:endParaRPr lang="en-US" dirty="0"/>
          </a:p>
          <a:p>
            <a:pPr>
              <a:buFont typeface="Courier New" panose="02070309020205020404" pitchFamily="49" charset="0"/>
              <a:buChar char="o"/>
            </a:pPr>
            <a:r>
              <a:rPr lang="en-US" dirty="0"/>
              <a:t>A system designed to allow all those involved to have ownership of their given area of expertise and thrive through creative and interactive meetings. </a:t>
            </a:r>
          </a:p>
        </p:txBody>
      </p:sp>
      <p:pic>
        <p:nvPicPr>
          <p:cNvPr id="4" name="Picture 3">
            <a:extLst>
              <a:ext uri="{FF2B5EF4-FFF2-40B4-BE49-F238E27FC236}">
                <a16:creationId xmlns:a16="http://schemas.microsoft.com/office/drawing/2014/main" id="{6779072F-A9DB-5F4E-82D4-13F4CE8CFF56}"/>
              </a:ext>
            </a:extLst>
          </p:cNvPr>
          <p:cNvPicPr/>
          <p:nvPr/>
        </p:nvPicPr>
        <p:blipFill>
          <a:blip r:embed="rId2"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5" name="Picture 4">
            <a:extLst>
              <a:ext uri="{FF2B5EF4-FFF2-40B4-BE49-F238E27FC236}">
                <a16:creationId xmlns:a16="http://schemas.microsoft.com/office/drawing/2014/main" id="{6160C824-E071-3842-8431-4025E9B391C0}"/>
              </a:ext>
            </a:extLst>
          </p:cNvPr>
          <p:cNvPicPr>
            <a:picLocks noChangeAspect="1"/>
          </p:cNvPicPr>
          <p:nvPr/>
        </p:nvPicPr>
        <p:blipFill>
          <a:blip r:embed="rId3"/>
          <a:stretch>
            <a:fillRect/>
          </a:stretch>
        </p:blipFill>
        <p:spPr>
          <a:xfrm>
            <a:off x="0" y="5926238"/>
            <a:ext cx="1772064" cy="931762"/>
          </a:xfrm>
          <a:prstGeom prst="rect">
            <a:avLst/>
          </a:prstGeom>
        </p:spPr>
      </p:pic>
    </p:spTree>
    <p:extLst>
      <p:ext uri="{BB962C8B-B14F-4D97-AF65-F5344CB8AC3E}">
        <p14:creationId xmlns:p14="http://schemas.microsoft.com/office/powerpoint/2010/main" val="30761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F540-EEE4-0A42-BBE0-4A1D22DDE6E9}"/>
              </a:ext>
            </a:extLst>
          </p:cNvPr>
          <p:cNvSpPr>
            <a:spLocks noGrp="1"/>
          </p:cNvSpPr>
          <p:nvPr>
            <p:ph type="title"/>
          </p:nvPr>
        </p:nvSpPr>
        <p:spPr/>
        <p:txBody>
          <a:bodyPr/>
          <a:lstStyle/>
          <a:p>
            <a:pPr algn="ctr"/>
            <a:r>
              <a:rPr lang="en-US" b="1" dirty="0"/>
              <a:t>The HCKP Pod Committee System</a:t>
            </a:r>
          </a:p>
        </p:txBody>
      </p:sp>
      <p:sp>
        <p:nvSpPr>
          <p:cNvPr id="3" name="Content Placeholder 2">
            <a:extLst>
              <a:ext uri="{FF2B5EF4-FFF2-40B4-BE49-F238E27FC236}">
                <a16:creationId xmlns:a16="http://schemas.microsoft.com/office/drawing/2014/main" id="{DA63BDB2-6A8F-0645-BABE-0929CD9420B1}"/>
              </a:ext>
            </a:extLst>
          </p:cNvPr>
          <p:cNvSpPr>
            <a:spLocks noGrp="1"/>
          </p:cNvSpPr>
          <p:nvPr>
            <p:ph idx="1"/>
          </p:nvPr>
        </p:nvSpPr>
        <p:spPr/>
        <p:txBody>
          <a:bodyPr>
            <a:normAutofit/>
          </a:bodyPr>
          <a:lstStyle/>
          <a:p>
            <a:pPr marL="0" indent="0">
              <a:buNone/>
            </a:pPr>
            <a:r>
              <a:rPr lang="en-US" b="1" dirty="0"/>
              <a:t>The Aims</a:t>
            </a:r>
            <a:endParaRPr lang="en-US" dirty="0"/>
          </a:p>
          <a:p>
            <a:pPr>
              <a:buFont typeface="Courier New" panose="02070309020205020404" pitchFamily="49" charset="0"/>
              <a:buChar char="o"/>
            </a:pPr>
            <a:r>
              <a:rPr lang="en-US" dirty="0"/>
              <a:t>The pods should give everyone involved enough contact time together to allow for the sharing of ideas, creative thinking and positively aligned outcomes, without taking up people’s precious personal time.</a:t>
            </a:r>
          </a:p>
          <a:p>
            <a:pPr>
              <a:buFont typeface="Courier New" panose="02070309020205020404" pitchFamily="49" charset="0"/>
              <a:buChar char="o"/>
            </a:pPr>
            <a:endParaRPr lang="en-US" dirty="0"/>
          </a:p>
          <a:p>
            <a:pPr>
              <a:buFont typeface="Courier New" panose="02070309020205020404" pitchFamily="49" charset="0"/>
              <a:buChar char="o"/>
            </a:pPr>
            <a:r>
              <a:rPr lang="en-US" dirty="0"/>
              <a:t>To formalise consistent, clear and concise communication pathways back into the Main Committee with ‘Recommendations for Action’.</a:t>
            </a:r>
          </a:p>
        </p:txBody>
      </p:sp>
      <p:pic>
        <p:nvPicPr>
          <p:cNvPr id="4" name="Picture 3">
            <a:extLst>
              <a:ext uri="{FF2B5EF4-FFF2-40B4-BE49-F238E27FC236}">
                <a16:creationId xmlns:a16="http://schemas.microsoft.com/office/drawing/2014/main" id="{95F23AF4-5E5D-184E-93F3-6B5DF7BD79C6}"/>
              </a:ext>
            </a:extLst>
          </p:cNvPr>
          <p:cNvPicPr/>
          <p:nvPr/>
        </p:nvPicPr>
        <p:blipFill>
          <a:blip r:embed="rId2"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5" name="Picture 4">
            <a:extLst>
              <a:ext uri="{FF2B5EF4-FFF2-40B4-BE49-F238E27FC236}">
                <a16:creationId xmlns:a16="http://schemas.microsoft.com/office/drawing/2014/main" id="{804D4398-2C71-2447-A8F3-3582ED268CFF}"/>
              </a:ext>
            </a:extLst>
          </p:cNvPr>
          <p:cNvPicPr>
            <a:picLocks noChangeAspect="1"/>
          </p:cNvPicPr>
          <p:nvPr/>
        </p:nvPicPr>
        <p:blipFill>
          <a:blip r:embed="rId3"/>
          <a:stretch>
            <a:fillRect/>
          </a:stretch>
        </p:blipFill>
        <p:spPr>
          <a:xfrm>
            <a:off x="0" y="5926238"/>
            <a:ext cx="1772064" cy="931762"/>
          </a:xfrm>
          <a:prstGeom prst="rect">
            <a:avLst/>
          </a:prstGeom>
        </p:spPr>
      </p:pic>
    </p:spTree>
    <p:extLst>
      <p:ext uri="{BB962C8B-B14F-4D97-AF65-F5344CB8AC3E}">
        <p14:creationId xmlns:p14="http://schemas.microsoft.com/office/powerpoint/2010/main" val="4160298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48755B-1F98-0A49-A35D-FB3E3D9BDB19}"/>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1" t="11607" r="24" b="2825"/>
          <a:stretch/>
        </p:blipFill>
        <p:spPr>
          <a:xfrm>
            <a:off x="541760" y="11679"/>
            <a:ext cx="11045895" cy="6688667"/>
          </a:xfrm>
        </p:spPr>
      </p:pic>
      <p:sp>
        <p:nvSpPr>
          <p:cNvPr id="2" name="TextBox 1">
            <a:extLst>
              <a:ext uri="{FF2B5EF4-FFF2-40B4-BE49-F238E27FC236}">
                <a16:creationId xmlns:a16="http://schemas.microsoft.com/office/drawing/2014/main" id="{E703D556-D1CF-9B46-A909-E8EFFC1FE8CB}"/>
              </a:ext>
            </a:extLst>
          </p:cNvPr>
          <p:cNvSpPr txBox="1"/>
          <p:nvPr/>
        </p:nvSpPr>
        <p:spPr>
          <a:xfrm>
            <a:off x="100013" y="157162"/>
            <a:ext cx="1671637" cy="646331"/>
          </a:xfrm>
          <a:prstGeom prst="rect">
            <a:avLst/>
          </a:prstGeom>
          <a:noFill/>
        </p:spPr>
        <p:txBody>
          <a:bodyPr wrap="square" rtlCol="0">
            <a:spAutoFit/>
          </a:bodyPr>
          <a:lstStyle/>
          <a:p>
            <a:r>
              <a:rPr lang="en-US" b="1" dirty="0"/>
              <a:t>Proposed for 2020/21:</a:t>
            </a:r>
          </a:p>
        </p:txBody>
      </p:sp>
    </p:spTree>
    <p:extLst>
      <p:ext uri="{BB962C8B-B14F-4D97-AF65-F5344CB8AC3E}">
        <p14:creationId xmlns:p14="http://schemas.microsoft.com/office/powerpoint/2010/main" val="1883167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0E5BC-72E8-8444-99B7-93784F9F787E}"/>
              </a:ext>
            </a:extLst>
          </p:cNvPr>
          <p:cNvSpPr>
            <a:spLocks noGrp="1"/>
          </p:cNvSpPr>
          <p:nvPr>
            <p:ph idx="1"/>
          </p:nvPr>
        </p:nvSpPr>
        <p:spPr/>
        <p:txBody>
          <a:bodyPr/>
          <a:lstStyle/>
          <a:p>
            <a:pPr marL="0" indent="0">
              <a:buNone/>
            </a:pPr>
            <a:r>
              <a:rPr lang="en-US" dirty="0"/>
              <a:t>Season Summary Video Part 1 </a:t>
            </a:r>
          </a:p>
        </p:txBody>
      </p:sp>
    </p:spTree>
    <p:extLst>
      <p:ext uri="{BB962C8B-B14F-4D97-AF65-F5344CB8AC3E}">
        <p14:creationId xmlns:p14="http://schemas.microsoft.com/office/powerpoint/2010/main" val="328323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D552-43CD-4D49-AE1C-1B4D2D6C5F29}"/>
              </a:ext>
            </a:extLst>
          </p:cNvPr>
          <p:cNvSpPr>
            <a:spLocks noGrp="1"/>
          </p:cNvSpPr>
          <p:nvPr>
            <p:ph type="ctrTitle"/>
          </p:nvPr>
        </p:nvSpPr>
        <p:spPr/>
        <p:txBody>
          <a:bodyPr/>
          <a:lstStyle/>
          <a:p>
            <a:r>
              <a:rPr lang="en-US" b="1" dirty="0"/>
              <a:t>HC Knole Park </a:t>
            </a:r>
          </a:p>
        </p:txBody>
      </p:sp>
      <p:sp>
        <p:nvSpPr>
          <p:cNvPr id="3" name="Subtitle 2">
            <a:extLst>
              <a:ext uri="{FF2B5EF4-FFF2-40B4-BE49-F238E27FC236}">
                <a16:creationId xmlns:a16="http://schemas.microsoft.com/office/drawing/2014/main" id="{035C7845-84B2-3342-BA0E-BAC8D06A4E0D}"/>
              </a:ext>
            </a:extLst>
          </p:cNvPr>
          <p:cNvSpPr>
            <a:spLocks noGrp="1"/>
          </p:cNvSpPr>
          <p:nvPr>
            <p:ph type="subTitle" idx="1"/>
          </p:nvPr>
        </p:nvSpPr>
        <p:spPr/>
        <p:txBody>
          <a:bodyPr>
            <a:normAutofit/>
          </a:bodyPr>
          <a:lstStyle/>
          <a:p>
            <a:r>
              <a:rPr lang="en-US" sz="3600" b="1" dirty="0"/>
              <a:t>Election of Officers</a:t>
            </a:r>
          </a:p>
          <a:p>
            <a:r>
              <a:rPr lang="en-US" sz="3600" b="1" dirty="0"/>
              <a:t>2020/21</a:t>
            </a:r>
            <a:endParaRPr lang="en-US" sz="3600" dirty="0"/>
          </a:p>
        </p:txBody>
      </p:sp>
      <p:pic>
        <p:nvPicPr>
          <p:cNvPr id="5" name="Picture 4">
            <a:extLst>
              <a:ext uri="{FF2B5EF4-FFF2-40B4-BE49-F238E27FC236}">
                <a16:creationId xmlns:a16="http://schemas.microsoft.com/office/drawing/2014/main" id="{4D93E73F-8019-8045-BA3D-C62C56AAFB44}"/>
              </a:ext>
            </a:extLst>
          </p:cNvPr>
          <p:cNvPicPr/>
          <p:nvPr/>
        </p:nvPicPr>
        <p:blipFill>
          <a:blip r:embed="rId2"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6" name="Picture 5">
            <a:extLst>
              <a:ext uri="{FF2B5EF4-FFF2-40B4-BE49-F238E27FC236}">
                <a16:creationId xmlns:a16="http://schemas.microsoft.com/office/drawing/2014/main" id="{548D0ADA-F985-CA49-9FD1-89105A1AB8EC}"/>
              </a:ext>
            </a:extLst>
          </p:cNvPr>
          <p:cNvPicPr>
            <a:picLocks noChangeAspect="1"/>
          </p:cNvPicPr>
          <p:nvPr/>
        </p:nvPicPr>
        <p:blipFill>
          <a:blip r:embed="rId3"/>
          <a:stretch>
            <a:fillRect/>
          </a:stretch>
        </p:blipFill>
        <p:spPr>
          <a:xfrm>
            <a:off x="0" y="5926238"/>
            <a:ext cx="1772064" cy="931762"/>
          </a:xfrm>
          <a:prstGeom prst="rect">
            <a:avLst/>
          </a:prstGeom>
        </p:spPr>
      </p:pic>
    </p:spTree>
    <p:extLst>
      <p:ext uri="{BB962C8B-B14F-4D97-AF65-F5344CB8AC3E}">
        <p14:creationId xmlns:p14="http://schemas.microsoft.com/office/powerpoint/2010/main" val="3763669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E8C4E8-9DC1-1D4E-BCD4-A4C2E254A65A}"/>
              </a:ext>
            </a:extLst>
          </p:cNvPr>
          <p:cNvPicPr/>
          <p:nvPr/>
        </p:nvPicPr>
        <p:blipFill>
          <a:blip r:embed="rId3"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sp>
        <p:nvSpPr>
          <p:cNvPr id="5" name="TextBox 4">
            <a:extLst>
              <a:ext uri="{FF2B5EF4-FFF2-40B4-BE49-F238E27FC236}">
                <a16:creationId xmlns:a16="http://schemas.microsoft.com/office/drawing/2014/main" id="{37DDA705-8788-9F4B-9AEB-4E6D12CF559A}"/>
              </a:ext>
            </a:extLst>
          </p:cNvPr>
          <p:cNvSpPr txBox="1"/>
          <p:nvPr/>
        </p:nvSpPr>
        <p:spPr>
          <a:xfrm>
            <a:off x="6700059" y="508463"/>
            <a:ext cx="1585206" cy="369332"/>
          </a:xfrm>
          <a:prstGeom prst="rect">
            <a:avLst/>
          </a:prstGeom>
          <a:noFill/>
        </p:spPr>
        <p:txBody>
          <a:bodyPr wrap="square" rtlCol="0">
            <a:spAutoFit/>
          </a:bodyPr>
          <a:lstStyle/>
          <a:p>
            <a:r>
              <a:rPr lang="en-US" b="1" u="sng" dirty="0"/>
              <a:t>Ruth Bingham</a:t>
            </a:r>
          </a:p>
        </p:txBody>
      </p:sp>
      <p:sp>
        <p:nvSpPr>
          <p:cNvPr id="7" name="TextBox 6">
            <a:extLst>
              <a:ext uri="{FF2B5EF4-FFF2-40B4-BE49-F238E27FC236}">
                <a16:creationId xmlns:a16="http://schemas.microsoft.com/office/drawing/2014/main" id="{F76CD5D2-4E4B-7846-BC64-96C0E38F7632}"/>
              </a:ext>
            </a:extLst>
          </p:cNvPr>
          <p:cNvSpPr txBox="1"/>
          <p:nvPr/>
        </p:nvSpPr>
        <p:spPr>
          <a:xfrm>
            <a:off x="4680065" y="1600200"/>
            <a:ext cx="6336278" cy="646331"/>
          </a:xfrm>
          <a:prstGeom prst="rect">
            <a:avLst/>
          </a:prstGeom>
          <a:noFill/>
        </p:spPr>
        <p:txBody>
          <a:bodyPr wrap="square" rtlCol="0">
            <a:spAutoFit/>
          </a:bodyPr>
          <a:lstStyle/>
          <a:p>
            <a:r>
              <a:rPr lang="en-US" b="1" u="sng" dirty="0"/>
              <a:t>Strengths</a:t>
            </a:r>
            <a:r>
              <a:rPr lang="en-US" b="1" dirty="0"/>
              <a:t>:-</a:t>
            </a:r>
            <a:r>
              <a:rPr lang="en-US" dirty="0"/>
              <a:t> </a:t>
            </a:r>
          </a:p>
          <a:p>
            <a:r>
              <a:rPr lang="en-US" dirty="0"/>
              <a:t>Motivated, empathetic, hard working, enthusiastic and sociable.</a:t>
            </a:r>
          </a:p>
        </p:txBody>
      </p:sp>
      <p:sp>
        <p:nvSpPr>
          <p:cNvPr id="8" name="TextBox 7">
            <a:extLst>
              <a:ext uri="{FF2B5EF4-FFF2-40B4-BE49-F238E27FC236}">
                <a16:creationId xmlns:a16="http://schemas.microsoft.com/office/drawing/2014/main" id="{71977285-0F9A-1C4B-80CC-33E1646AC39A}"/>
              </a:ext>
            </a:extLst>
          </p:cNvPr>
          <p:cNvSpPr txBox="1"/>
          <p:nvPr/>
        </p:nvSpPr>
        <p:spPr>
          <a:xfrm>
            <a:off x="4408714" y="2469093"/>
            <a:ext cx="6607629" cy="3693319"/>
          </a:xfrm>
          <a:prstGeom prst="rect">
            <a:avLst/>
          </a:prstGeom>
          <a:noFill/>
        </p:spPr>
        <p:txBody>
          <a:bodyPr wrap="square" rtlCol="0">
            <a:spAutoFit/>
          </a:bodyPr>
          <a:lstStyle/>
          <a:p>
            <a:r>
              <a:rPr lang="en-US" dirty="0"/>
              <a:t>     </a:t>
            </a:r>
            <a:r>
              <a:rPr lang="en-US" b="1" u="sng" dirty="0"/>
              <a:t>What do I bring to HCKP?</a:t>
            </a:r>
          </a:p>
          <a:p>
            <a:pPr marL="285750" indent="-285750">
              <a:buFontTx/>
              <a:buChar char="-"/>
            </a:pPr>
            <a:r>
              <a:rPr lang="en-US" dirty="0"/>
              <a:t>A wealth of hockey and sports knowledge as a sports science graduate, a qualified PE teacher, a level 2 hockey coach, a player and an umpire. </a:t>
            </a:r>
          </a:p>
          <a:p>
            <a:pPr marL="285750" indent="-285750">
              <a:buFontTx/>
              <a:buChar char="-"/>
            </a:pPr>
            <a:endParaRPr lang="en-US" dirty="0"/>
          </a:p>
          <a:p>
            <a:pPr marL="285750" indent="-285750">
              <a:buFontTx/>
              <a:buChar char="-"/>
            </a:pPr>
            <a:r>
              <a:rPr lang="en-US" dirty="0"/>
              <a:t>An understanding and empathy of children as a teacher and a mother of 4 children.</a:t>
            </a:r>
          </a:p>
          <a:p>
            <a:pPr marL="285750" indent="-285750">
              <a:buFontTx/>
              <a:buChar char="-"/>
            </a:pPr>
            <a:endParaRPr lang="en-US" dirty="0"/>
          </a:p>
          <a:p>
            <a:pPr marL="285750" indent="-285750">
              <a:buFontTx/>
              <a:buChar char="-"/>
            </a:pPr>
            <a:r>
              <a:rPr lang="en-US" dirty="0"/>
              <a:t>A determination &amp; passion to continue to develop a happy, positive and successful environment for everybody at KP to enjoy their hockey both on and off the pitch. For every individual to achieve their potential. </a:t>
            </a:r>
          </a:p>
          <a:p>
            <a:pPr marL="285750" indent="-285750">
              <a:buFontTx/>
              <a:buChar char="-"/>
            </a:pPr>
            <a:endParaRPr lang="en-US" dirty="0"/>
          </a:p>
        </p:txBody>
      </p:sp>
      <p:pic>
        <p:nvPicPr>
          <p:cNvPr id="6" name="Picture 5">
            <a:extLst>
              <a:ext uri="{FF2B5EF4-FFF2-40B4-BE49-F238E27FC236}">
                <a16:creationId xmlns:a16="http://schemas.microsoft.com/office/drawing/2014/main" id="{D98A1BF9-0F33-324F-B44B-C5EE6A17A0D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51561" y="1436132"/>
            <a:ext cx="3042458" cy="4077162"/>
          </a:xfrm>
          <a:prstGeom prst="rect">
            <a:avLst/>
          </a:prstGeom>
        </p:spPr>
      </p:pic>
      <p:sp>
        <p:nvSpPr>
          <p:cNvPr id="2" name="TextBox 1">
            <a:extLst>
              <a:ext uri="{FF2B5EF4-FFF2-40B4-BE49-F238E27FC236}">
                <a16:creationId xmlns:a16="http://schemas.microsoft.com/office/drawing/2014/main" id="{FEE0CA53-D9EF-7A4E-B9D0-83A5EA54AB09}"/>
              </a:ext>
            </a:extLst>
          </p:cNvPr>
          <p:cNvSpPr txBox="1"/>
          <p:nvPr/>
        </p:nvSpPr>
        <p:spPr>
          <a:xfrm>
            <a:off x="4680065" y="1066800"/>
            <a:ext cx="4547062" cy="369332"/>
          </a:xfrm>
          <a:prstGeom prst="rect">
            <a:avLst/>
          </a:prstGeom>
          <a:noFill/>
        </p:spPr>
        <p:txBody>
          <a:bodyPr wrap="square" rtlCol="0">
            <a:spAutoFit/>
          </a:bodyPr>
          <a:lstStyle/>
          <a:p>
            <a:r>
              <a:rPr lang="en-US" b="1" u="sng" dirty="0"/>
              <a:t>Position</a:t>
            </a:r>
            <a:r>
              <a:rPr lang="en-US" b="1" dirty="0"/>
              <a:t>:-</a:t>
            </a:r>
            <a:r>
              <a:rPr lang="en-US" dirty="0"/>
              <a:t> Club Chair &amp; Welfare Officer</a:t>
            </a:r>
          </a:p>
        </p:txBody>
      </p:sp>
      <p:pic>
        <p:nvPicPr>
          <p:cNvPr id="10" name="Picture 9">
            <a:extLst>
              <a:ext uri="{FF2B5EF4-FFF2-40B4-BE49-F238E27FC236}">
                <a16:creationId xmlns:a16="http://schemas.microsoft.com/office/drawing/2014/main" id="{E584A275-452A-0A4F-ABFB-D8323181C9FD}"/>
              </a:ext>
            </a:extLst>
          </p:cNvPr>
          <p:cNvPicPr>
            <a:picLocks noChangeAspect="1"/>
          </p:cNvPicPr>
          <p:nvPr/>
        </p:nvPicPr>
        <p:blipFill>
          <a:blip r:embed="rId5"/>
          <a:stretch>
            <a:fillRect/>
          </a:stretch>
        </p:blipFill>
        <p:spPr>
          <a:xfrm>
            <a:off x="0" y="5926238"/>
            <a:ext cx="1772064" cy="931762"/>
          </a:xfrm>
          <a:prstGeom prst="rect">
            <a:avLst/>
          </a:prstGeom>
        </p:spPr>
      </p:pic>
    </p:spTree>
    <p:extLst>
      <p:ext uri="{BB962C8B-B14F-4D97-AF65-F5344CB8AC3E}">
        <p14:creationId xmlns:p14="http://schemas.microsoft.com/office/powerpoint/2010/main" val="2917188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DDA705-8788-9F4B-9AEB-4E6D12CF559A}"/>
              </a:ext>
            </a:extLst>
          </p:cNvPr>
          <p:cNvSpPr txBox="1"/>
          <p:nvPr/>
        </p:nvSpPr>
        <p:spPr>
          <a:xfrm>
            <a:off x="6700059" y="442912"/>
            <a:ext cx="1585206" cy="369332"/>
          </a:xfrm>
          <a:prstGeom prst="rect">
            <a:avLst/>
          </a:prstGeom>
          <a:noFill/>
        </p:spPr>
        <p:txBody>
          <a:bodyPr wrap="square" rtlCol="0">
            <a:spAutoFit/>
          </a:bodyPr>
          <a:lstStyle/>
          <a:p>
            <a:r>
              <a:rPr lang="en-US" b="1" u="sng" dirty="0"/>
              <a:t>Kelly Burden</a:t>
            </a:r>
          </a:p>
        </p:txBody>
      </p:sp>
      <p:sp>
        <p:nvSpPr>
          <p:cNvPr id="7" name="TextBox 6">
            <a:extLst>
              <a:ext uri="{FF2B5EF4-FFF2-40B4-BE49-F238E27FC236}">
                <a16:creationId xmlns:a16="http://schemas.microsoft.com/office/drawing/2014/main" id="{F76CD5D2-4E4B-7846-BC64-96C0E38F7632}"/>
              </a:ext>
            </a:extLst>
          </p:cNvPr>
          <p:cNvSpPr txBox="1"/>
          <p:nvPr/>
        </p:nvSpPr>
        <p:spPr>
          <a:xfrm>
            <a:off x="4680065" y="1600200"/>
            <a:ext cx="4942906" cy="646331"/>
          </a:xfrm>
          <a:prstGeom prst="rect">
            <a:avLst/>
          </a:prstGeom>
          <a:noFill/>
        </p:spPr>
        <p:txBody>
          <a:bodyPr wrap="square" rtlCol="0">
            <a:spAutoFit/>
          </a:bodyPr>
          <a:lstStyle/>
          <a:p>
            <a:r>
              <a:rPr lang="en-US" b="1" u="sng" dirty="0"/>
              <a:t>Strengths</a:t>
            </a:r>
            <a:r>
              <a:rPr lang="en-US" b="1" dirty="0"/>
              <a:t>:-</a:t>
            </a:r>
            <a:r>
              <a:rPr lang="en-US" dirty="0"/>
              <a:t> </a:t>
            </a:r>
          </a:p>
          <a:p>
            <a:r>
              <a:rPr lang="en-US" dirty="0"/>
              <a:t>Enthusiasm, organised, committed, integrity &amp; fun.</a:t>
            </a:r>
          </a:p>
        </p:txBody>
      </p:sp>
      <p:sp>
        <p:nvSpPr>
          <p:cNvPr id="8" name="TextBox 7">
            <a:extLst>
              <a:ext uri="{FF2B5EF4-FFF2-40B4-BE49-F238E27FC236}">
                <a16:creationId xmlns:a16="http://schemas.microsoft.com/office/drawing/2014/main" id="{71977285-0F9A-1C4B-80CC-33E1646AC39A}"/>
              </a:ext>
            </a:extLst>
          </p:cNvPr>
          <p:cNvSpPr txBox="1"/>
          <p:nvPr/>
        </p:nvSpPr>
        <p:spPr>
          <a:xfrm>
            <a:off x="4408714" y="2410599"/>
            <a:ext cx="6607629" cy="3139321"/>
          </a:xfrm>
          <a:prstGeom prst="rect">
            <a:avLst/>
          </a:prstGeom>
          <a:noFill/>
        </p:spPr>
        <p:txBody>
          <a:bodyPr wrap="square" rtlCol="0">
            <a:spAutoFit/>
          </a:bodyPr>
          <a:lstStyle/>
          <a:p>
            <a:r>
              <a:rPr lang="en-US" dirty="0"/>
              <a:t>     </a:t>
            </a:r>
            <a:r>
              <a:rPr lang="en-US" b="1" u="sng" dirty="0"/>
              <a:t>What do I bring to HCKP?</a:t>
            </a:r>
          </a:p>
          <a:p>
            <a:pPr marL="285750" indent="-285750">
              <a:buFontTx/>
              <a:buChar char="-"/>
            </a:pPr>
            <a:r>
              <a:rPr lang="en-US" dirty="0"/>
              <a:t>My organisational skills gained from working in a London Law firm for 15 years.</a:t>
            </a:r>
          </a:p>
          <a:p>
            <a:pPr marL="285750" indent="-285750">
              <a:buFontTx/>
              <a:buChar char="-"/>
            </a:pPr>
            <a:endParaRPr lang="en-US" dirty="0"/>
          </a:p>
          <a:p>
            <a:pPr marL="285750" indent="-285750">
              <a:buFontTx/>
              <a:buChar char="-"/>
            </a:pPr>
            <a:r>
              <a:rPr lang="en-US" dirty="0"/>
              <a:t>Being a mum to 2 sporty kids, one of which is hockey obsessed! Through managing her team last season it has given me a real insight and experience of the club and its set up.</a:t>
            </a:r>
          </a:p>
          <a:p>
            <a:pPr marL="285750" indent="-285750">
              <a:buFontTx/>
              <a:buChar char="-"/>
            </a:pPr>
            <a:endParaRPr lang="en-US" dirty="0"/>
          </a:p>
          <a:p>
            <a:pPr marL="285750" indent="-285750">
              <a:buFontTx/>
              <a:buChar char="-"/>
            </a:pPr>
            <a:r>
              <a:rPr lang="en-US" dirty="0"/>
              <a:t>Being on school committee for many years organising and running  events.</a:t>
            </a:r>
          </a:p>
          <a:p>
            <a:endParaRPr lang="en-US" dirty="0"/>
          </a:p>
        </p:txBody>
      </p:sp>
      <p:pic>
        <p:nvPicPr>
          <p:cNvPr id="3" name="Picture 2">
            <a:extLst>
              <a:ext uri="{FF2B5EF4-FFF2-40B4-BE49-F238E27FC236}">
                <a16:creationId xmlns:a16="http://schemas.microsoft.com/office/drawing/2014/main" id="{3FB697E7-E9E7-4160-BB11-AC633A25C88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36073" y="1761565"/>
            <a:ext cx="2521527" cy="3526687"/>
          </a:xfrm>
          <a:prstGeom prst="rect">
            <a:avLst/>
          </a:prstGeom>
        </p:spPr>
      </p:pic>
      <p:sp>
        <p:nvSpPr>
          <p:cNvPr id="6" name="TextBox 5">
            <a:extLst>
              <a:ext uri="{FF2B5EF4-FFF2-40B4-BE49-F238E27FC236}">
                <a16:creationId xmlns:a16="http://schemas.microsoft.com/office/drawing/2014/main" id="{9B897BF9-13C5-0442-8E7C-14CED43AD108}"/>
              </a:ext>
            </a:extLst>
          </p:cNvPr>
          <p:cNvSpPr txBox="1"/>
          <p:nvPr/>
        </p:nvSpPr>
        <p:spPr>
          <a:xfrm>
            <a:off x="4680065" y="1066800"/>
            <a:ext cx="4547062" cy="369332"/>
          </a:xfrm>
          <a:prstGeom prst="rect">
            <a:avLst/>
          </a:prstGeom>
          <a:noFill/>
        </p:spPr>
        <p:txBody>
          <a:bodyPr wrap="square" rtlCol="0">
            <a:spAutoFit/>
          </a:bodyPr>
          <a:lstStyle/>
          <a:p>
            <a:r>
              <a:rPr lang="en-US" b="1" u="sng" dirty="0"/>
              <a:t>Position</a:t>
            </a:r>
            <a:r>
              <a:rPr lang="en-US" b="1" dirty="0"/>
              <a:t>:-</a:t>
            </a:r>
            <a:r>
              <a:rPr lang="en-US" dirty="0"/>
              <a:t> Club Secretary</a:t>
            </a:r>
          </a:p>
        </p:txBody>
      </p:sp>
      <p:pic>
        <p:nvPicPr>
          <p:cNvPr id="9" name="Picture 8">
            <a:extLst>
              <a:ext uri="{FF2B5EF4-FFF2-40B4-BE49-F238E27FC236}">
                <a16:creationId xmlns:a16="http://schemas.microsoft.com/office/drawing/2014/main" id="{8FB5FDEC-00FE-3441-AE5F-AD32BD0FD5BE}"/>
              </a:ext>
            </a:extLst>
          </p:cNvPr>
          <p:cNvPicPr/>
          <p:nvPr/>
        </p:nvPicPr>
        <p:blipFill>
          <a:blip r:embed="rId4"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10" name="Picture 9">
            <a:extLst>
              <a:ext uri="{FF2B5EF4-FFF2-40B4-BE49-F238E27FC236}">
                <a16:creationId xmlns:a16="http://schemas.microsoft.com/office/drawing/2014/main" id="{0EF5D1BB-3DC4-8249-B9AC-035CED60BF76}"/>
              </a:ext>
            </a:extLst>
          </p:cNvPr>
          <p:cNvPicPr>
            <a:picLocks noChangeAspect="1"/>
          </p:cNvPicPr>
          <p:nvPr/>
        </p:nvPicPr>
        <p:blipFill>
          <a:blip r:embed="rId5"/>
          <a:stretch>
            <a:fillRect/>
          </a:stretch>
        </p:blipFill>
        <p:spPr>
          <a:xfrm>
            <a:off x="0" y="5926238"/>
            <a:ext cx="1772064" cy="931762"/>
          </a:xfrm>
          <a:prstGeom prst="rect">
            <a:avLst/>
          </a:prstGeom>
        </p:spPr>
      </p:pic>
    </p:spTree>
    <p:extLst>
      <p:ext uri="{BB962C8B-B14F-4D97-AF65-F5344CB8AC3E}">
        <p14:creationId xmlns:p14="http://schemas.microsoft.com/office/powerpoint/2010/main" val="126757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4"/>
          <p:cNvSpPr txBox="1"/>
          <p:nvPr/>
        </p:nvSpPr>
        <p:spPr>
          <a:xfrm>
            <a:off x="6745778" y="508463"/>
            <a:ext cx="1493768"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1" u="sng"/>
            </a:lvl1pPr>
          </a:lstStyle>
          <a:p>
            <a:r>
              <a:rPr dirty="0"/>
              <a:t>Dale Carman</a:t>
            </a:r>
          </a:p>
        </p:txBody>
      </p:sp>
      <p:sp>
        <p:nvSpPr>
          <p:cNvPr id="95" name="TextBox 6"/>
          <p:cNvSpPr txBox="1"/>
          <p:nvPr/>
        </p:nvSpPr>
        <p:spPr>
          <a:xfrm>
            <a:off x="4725785" y="1600200"/>
            <a:ext cx="6442958" cy="917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b="1" u="sng"/>
            </a:pPr>
            <a:r>
              <a:rPr dirty="0"/>
              <a:t>Strengths</a:t>
            </a:r>
            <a:r>
              <a:rPr b="1" u="none" dirty="0"/>
              <a:t>:-</a:t>
            </a:r>
            <a:r>
              <a:rPr b="0" u="none" dirty="0"/>
              <a:t> </a:t>
            </a:r>
          </a:p>
          <a:p>
            <a:r>
              <a:rPr dirty="0"/>
              <a:t>Hard working, enthusiastic, highly organised, encouraging </a:t>
            </a:r>
            <a:r>
              <a:rPr lang="en-GB" dirty="0"/>
              <a:t>&amp;</a:t>
            </a:r>
            <a:r>
              <a:rPr dirty="0"/>
              <a:t> sociable.</a:t>
            </a:r>
          </a:p>
        </p:txBody>
      </p:sp>
      <p:sp>
        <p:nvSpPr>
          <p:cNvPr id="96" name="TextBox 7"/>
          <p:cNvSpPr txBox="1"/>
          <p:nvPr/>
        </p:nvSpPr>
        <p:spPr>
          <a:xfrm>
            <a:off x="4488370" y="2702929"/>
            <a:ext cx="6516191" cy="3139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dirty="0"/>
              <a:t>     </a:t>
            </a:r>
            <a:r>
              <a:rPr b="1" u="sng" dirty="0"/>
              <a:t>What </a:t>
            </a:r>
            <a:r>
              <a:rPr lang="en-GB" b="1" u="sng" dirty="0"/>
              <a:t>do</a:t>
            </a:r>
            <a:r>
              <a:rPr b="1" u="sng" dirty="0"/>
              <a:t> I bring to HCKP?</a:t>
            </a:r>
          </a:p>
          <a:p>
            <a:pPr marL="285750" indent="-285750">
              <a:buSzPct val="100000"/>
              <a:buChar char="-"/>
            </a:pPr>
            <a:r>
              <a:rPr dirty="0"/>
              <a:t>A Finance Director and qualified accountant with over 20 years experience.</a:t>
            </a:r>
            <a:endParaRPr lang="en-GB" dirty="0"/>
          </a:p>
          <a:p>
            <a:pPr marL="285750" indent="-285750">
              <a:buSzPct val="100000"/>
              <a:buChar char="-"/>
            </a:pPr>
            <a:endParaRPr dirty="0"/>
          </a:p>
          <a:p>
            <a:pPr marL="285750" indent="-285750">
              <a:buSzPct val="100000"/>
              <a:buChar char="-"/>
            </a:pPr>
            <a:r>
              <a:rPr dirty="0"/>
              <a:t>A regulated individual with the Financial Conduct Authority</a:t>
            </a:r>
            <a:endParaRPr lang="en-GB" dirty="0"/>
          </a:p>
          <a:p>
            <a:pPr marL="285750" indent="-285750">
              <a:buSzPct val="100000"/>
              <a:buChar char="-"/>
            </a:pPr>
            <a:endParaRPr dirty="0"/>
          </a:p>
          <a:p>
            <a:pPr marL="285750" indent="-285750">
              <a:buSzPct val="100000"/>
              <a:buChar char="-"/>
            </a:pPr>
            <a:r>
              <a:rPr dirty="0"/>
              <a:t>A willingness to learn and enjoy a new sport.</a:t>
            </a:r>
            <a:endParaRPr lang="en-GB" dirty="0"/>
          </a:p>
          <a:p>
            <a:pPr marL="285750" indent="-285750">
              <a:buSzPct val="100000"/>
              <a:buChar char="-"/>
            </a:pPr>
            <a:endParaRPr dirty="0"/>
          </a:p>
          <a:p>
            <a:pPr marL="285750" indent="-285750">
              <a:buSzPct val="100000"/>
              <a:buChar char="-"/>
            </a:pPr>
            <a:r>
              <a:rPr dirty="0"/>
              <a:t>I have planned and participated in two London to Paris cycle rides, involving 20 cyclists (novice &amp; experts) and 2 support vehicles.</a:t>
            </a:r>
          </a:p>
        </p:txBody>
      </p:sp>
      <p:pic>
        <p:nvPicPr>
          <p:cNvPr id="97" name="IMG_3263.jpeg" descr="IMG_3263.jpe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9384" y="1733962"/>
            <a:ext cx="2772311" cy="3073738"/>
          </a:xfrm>
          <a:prstGeom prst="rect">
            <a:avLst/>
          </a:prstGeom>
          <a:ln w="12700">
            <a:miter lim="400000"/>
          </a:ln>
        </p:spPr>
      </p:pic>
      <p:sp>
        <p:nvSpPr>
          <p:cNvPr id="6" name="TextBox 5">
            <a:extLst>
              <a:ext uri="{FF2B5EF4-FFF2-40B4-BE49-F238E27FC236}">
                <a16:creationId xmlns:a16="http://schemas.microsoft.com/office/drawing/2014/main" id="{0BFC2BBD-E5BD-6B41-8597-FC4B3F8C722D}"/>
              </a:ext>
            </a:extLst>
          </p:cNvPr>
          <p:cNvSpPr txBox="1"/>
          <p:nvPr/>
        </p:nvSpPr>
        <p:spPr>
          <a:xfrm>
            <a:off x="4680065" y="1066800"/>
            <a:ext cx="4547062" cy="369332"/>
          </a:xfrm>
          <a:prstGeom prst="rect">
            <a:avLst/>
          </a:prstGeom>
          <a:noFill/>
        </p:spPr>
        <p:txBody>
          <a:bodyPr wrap="square" rtlCol="0">
            <a:spAutoFit/>
          </a:bodyPr>
          <a:lstStyle/>
          <a:p>
            <a:r>
              <a:rPr lang="en-US" b="1" u="sng" dirty="0"/>
              <a:t>Position</a:t>
            </a:r>
            <a:r>
              <a:rPr lang="en-US" b="1" dirty="0"/>
              <a:t>:-</a:t>
            </a:r>
            <a:r>
              <a:rPr lang="en-US" dirty="0"/>
              <a:t> Treasurer</a:t>
            </a:r>
          </a:p>
        </p:txBody>
      </p:sp>
      <p:pic>
        <p:nvPicPr>
          <p:cNvPr id="7" name="Picture 6">
            <a:extLst>
              <a:ext uri="{FF2B5EF4-FFF2-40B4-BE49-F238E27FC236}">
                <a16:creationId xmlns:a16="http://schemas.microsoft.com/office/drawing/2014/main" id="{5B5BF37D-1773-D34F-A28F-E11D0DA455CB}"/>
              </a:ext>
            </a:extLst>
          </p:cNvPr>
          <p:cNvPicPr/>
          <p:nvPr/>
        </p:nvPicPr>
        <p:blipFill>
          <a:blip r:embed="rId3"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8" name="Picture 7">
            <a:extLst>
              <a:ext uri="{FF2B5EF4-FFF2-40B4-BE49-F238E27FC236}">
                <a16:creationId xmlns:a16="http://schemas.microsoft.com/office/drawing/2014/main" id="{E4130D39-BA41-2A41-B0AB-5C51A44A42F0}"/>
              </a:ext>
            </a:extLst>
          </p:cNvPr>
          <p:cNvPicPr>
            <a:picLocks noChangeAspect="1"/>
          </p:cNvPicPr>
          <p:nvPr/>
        </p:nvPicPr>
        <p:blipFill>
          <a:blip r:embed="rId4"/>
          <a:stretch>
            <a:fillRect/>
          </a:stretch>
        </p:blipFill>
        <p:spPr>
          <a:xfrm>
            <a:off x="0" y="5926238"/>
            <a:ext cx="1772064" cy="931762"/>
          </a:xfrm>
          <a:prstGeom prst="rect">
            <a:avLst/>
          </a:prstGeom>
        </p:spPr>
      </p:pic>
    </p:spTree>
    <p:extLst>
      <p:ext uri="{BB962C8B-B14F-4D97-AF65-F5344CB8AC3E}">
        <p14:creationId xmlns:p14="http://schemas.microsoft.com/office/powerpoint/2010/main" val="2669576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DDA705-8788-9F4B-9AEB-4E6D12CF559A}"/>
              </a:ext>
            </a:extLst>
          </p:cNvPr>
          <p:cNvSpPr txBox="1"/>
          <p:nvPr/>
        </p:nvSpPr>
        <p:spPr>
          <a:xfrm>
            <a:off x="6700059" y="508463"/>
            <a:ext cx="1585206" cy="369332"/>
          </a:xfrm>
          <a:prstGeom prst="rect">
            <a:avLst/>
          </a:prstGeom>
          <a:noFill/>
        </p:spPr>
        <p:txBody>
          <a:bodyPr wrap="square" rtlCol="0">
            <a:spAutoFit/>
          </a:bodyPr>
          <a:lstStyle/>
          <a:p>
            <a:r>
              <a:rPr lang="en-US" b="1" u="sng" dirty="0"/>
              <a:t>Duncan Parnis</a:t>
            </a:r>
          </a:p>
        </p:txBody>
      </p:sp>
      <p:sp>
        <p:nvSpPr>
          <p:cNvPr id="7" name="TextBox 6">
            <a:extLst>
              <a:ext uri="{FF2B5EF4-FFF2-40B4-BE49-F238E27FC236}">
                <a16:creationId xmlns:a16="http://schemas.microsoft.com/office/drawing/2014/main" id="{F76CD5D2-4E4B-7846-BC64-96C0E38F7632}"/>
              </a:ext>
            </a:extLst>
          </p:cNvPr>
          <p:cNvSpPr txBox="1"/>
          <p:nvPr/>
        </p:nvSpPr>
        <p:spPr>
          <a:xfrm>
            <a:off x="4680064" y="1600200"/>
            <a:ext cx="6542117" cy="923330"/>
          </a:xfrm>
          <a:prstGeom prst="rect">
            <a:avLst/>
          </a:prstGeom>
          <a:noFill/>
        </p:spPr>
        <p:txBody>
          <a:bodyPr wrap="square" rtlCol="0">
            <a:spAutoFit/>
          </a:bodyPr>
          <a:lstStyle/>
          <a:p>
            <a:r>
              <a:rPr lang="en-US" b="1" u="sng" dirty="0"/>
              <a:t>Strengths</a:t>
            </a:r>
            <a:r>
              <a:rPr lang="en-US" b="1" dirty="0"/>
              <a:t>:-</a:t>
            </a:r>
            <a:r>
              <a:rPr lang="en-US" dirty="0"/>
              <a:t> </a:t>
            </a:r>
          </a:p>
          <a:p>
            <a:r>
              <a:rPr lang="en-US" dirty="0"/>
              <a:t>Motivated, sports coaching knowledge, hard working, creative &amp; a team player.</a:t>
            </a:r>
          </a:p>
        </p:txBody>
      </p:sp>
      <p:sp>
        <p:nvSpPr>
          <p:cNvPr id="8" name="TextBox 7">
            <a:extLst>
              <a:ext uri="{FF2B5EF4-FFF2-40B4-BE49-F238E27FC236}">
                <a16:creationId xmlns:a16="http://schemas.microsoft.com/office/drawing/2014/main" id="{71977285-0F9A-1C4B-80CC-33E1646AC39A}"/>
              </a:ext>
            </a:extLst>
          </p:cNvPr>
          <p:cNvSpPr txBox="1"/>
          <p:nvPr/>
        </p:nvSpPr>
        <p:spPr>
          <a:xfrm>
            <a:off x="4464132" y="2687598"/>
            <a:ext cx="6884225" cy="3693319"/>
          </a:xfrm>
          <a:prstGeom prst="rect">
            <a:avLst/>
          </a:prstGeom>
          <a:noFill/>
        </p:spPr>
        <p:txBody>
          <a:bodyPr wrap="square" rtlCol="0">
            <a:spAutoFit/>
          </a:bodyPr>
          <a:lstStyle/>
          <a:p>
            <a:r>
              <a:rPr lang="en-US" dirty="0"/>
              <a:t>     </a:t>
            </a:r>
            <a:r>
              <a:rPr lang="en-US" b="1" u="sng" dirty="0"/>
              <a:t>What do I bring to HCKP?</a:t>
            </a:r>
          </a:p>
          <a:p>
            <a:pPr marL="285750" indent="-285750">
              <a:buFontTx/>
              <a:buChar char="-"/>
            </a:pPr>
            <a:r>
              <a:rPr lang="en-US" dirty="0"/>
              <a:t>Hockey and coaching knowledge: Level 3 Coach in hockey and tennis, qualified PE teacher, various other certificates, but fundamentally a bit of a coaching geek always searching for ways to do things better! </a:t>
            </a:r>
          </a:p>
          <a:p>
            <a:pPr marL="285750" indent="-285750">
              <a:buFontTx/>
              <a:buChar char="-"/>
            </a:pPr>
            <a:endParaRPr lang="en-US" dirty="0"/>
          </a:p>
          <a:p>
            <a:pPr marL="285750" indent="-285750">
              <a:buFontTx/>
              <a:buChar char="-"/>
            </a:pPr>
            <a:r>
              <a:rPr lang="en-US" dirty="0"/>
              <a:t>A determination to help create a club that is completely fair to all members and enables every individual to enjoy achieving their potential.</a:t>
            </a:r>
          </a:p>
          <a:p>
            <a:pPr marL="285750" indent="-285750">
              <a:buFontTx/>
              <a:buChar char="-"/>
            </a:pPr>
            <a:endParaRPr lang="en-US" dirty="0"/>
          </a:p>
          <a:p>
            <a:pPr marL="285750" indent="-285750">
              <a:buFontTx/>
              <a:buChar char="-"/>
            </a:pPr>
            <a:r>
              <a:rPr lang="en-US" dirty="0"/>
              <a:t>Knowledge on how to help people become phenomenal hockey players! As part of teams and individuals I have been involved in many incredible hockey journeys and I cannot wait to continue one with each of you over the next few years! </a:t>
            </a:r>
          </a:p>
        </p:txBody>
      </p:sp>
      <p:sp>
        <p:nvSpPr>
          <p:cNvPr id="2" name="TextBox 1">
            <a:extLst>
              <a:ext uri="{FF2B5EF4-FFF2-40B4-BE49-F238E27FC236}">
                <a16:creationId xmlns:a16="http://schemas.microsoft.com/office/drawing/2014/main" id="{FEE0CA53-D9EF-7A4E-B9D0-83A5EA54AB09}"/>
              </a:ext>
            </a:extLst>
          </p:cNvPr>
          <p:cNvSpPr txBox="1"/>
          <p:nvPr/>
        </p:nvSpPr>
        <p:spPr>
          <a:xfrm>
            <a:off x="4680064" y="1066800"/>
            <a:ext cx="5946371" cy="369332"/>
          </a:xfrm>
          <a:prstGeom prst="rect">
            <a:avLst/>
          </a:prstGeom>
          <a:noFill/>
        </p:spPr>
        <p:txBody>
          <a:bodyPr wrap="square" rtlCol="0">
            <a:spAutoFit/>
          </a:bodyPr>
          <a:lstStyle/>
          <a:p>
            <a:r>
              <a:rPr lang="en-US" b="1" u="sng" dirty="0"/>
              <a:t>Position</a:t>
            </a:r>
            <a:r>
              <a:rPr lang="en-US" b="1" dirty="0"/>
              <a:t>:-</a:t>
            </a:r>
            <a:r>
              <a:rPr lang="en-US" dirty="0"/>
              <a:t> Junior Development Officer &amp; Director of Hockey </a:t>
            </a:r>
          </a:p>
        </p:txBody>
      </p:sp>
      <p:pic>
        <p:nvPicPr>
          <p:cNvPr id="4" name="Picture 3">
            <a:extLst>
              <a:ext uri="{FF2B5EF4-FFF2-40B4-BE49-F238E27FC236}">
                <a16:creationId xmlns:a16="http://schemas.microsoft.com/office/drawing/2014/main" id="{00DB8A17-5E2D-3C4A-8CF9-054B91F68E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7526" y="1600200"/>
            <a:ext cx="3148555" cy="3900055"/>
          </a:xfrm>
          <a:prstGeom prst="rect">
            <a:avLst/>
          </a:prstGeom>
        </p:spPr>
      </p:pic>
      <p:pic>
        <p:nvPicPr>
          <p:cNvPr id="9" name="Picture 8">
            <a:extLst>
              <a:ext uri="{FF2B5EF4-FFF2-40B4-BE49-F238E27FC236}">
                <a16:creationId xmlns:a16="http://schemas.microsoft.com/office/drawing/2014/main" id="{62216B7A-65D9-A24E-BE90-EC09FF467016}"/>
              </a:ext>
            </a:extLst>
          </p:cNvPr>
          <p:cNvPicPr/>
          <p:nvPr/>
        </p:nvPicPr>
        <p:blipFill>
          <a:blip r:embed="rId4"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10" name="Picture 9">
            <a:extLst>
              <a:ext uri="{FF2B5EF4-FFF2-40B4-BE49-F238E27FC236}">
                <a16:creationId xmlns:a16="http://schemas.microsoft.com/office/drawing/2014/main" id="{59EAA9B2-186F-7345-A77C-DEC978017EF9}"/>
              </a:ext>
            </a:extLst>
          </p:cNvPr>
          <p:cNvPicPr>
            <a:picLocks noChangeAspect="1"/>
          </p:cNvPicPr>
          <p:nvPr/>
        </p:nvPicPr>
        <p:blipFill>
          <a:blip r:embed="rId5"/>
          <a:stretch>
            <a:fillRect/>
          </a:stretch>
        </p:blipFill>
        <p:spPr>
          <a:xfrm>
            <a:off x="0" y="5926238"/>
            <a:ext cx="1772064" cy="931762"/>
          </a:xfrm>
          <a:prstGeom prst="rect">
            <a:avLst/>
          </a:prstGeom>
        </p:spPr>
      </p:pic>
    </p:spTree>
    <p:extLst>
      <p:ext uri="{BB962C8B-B14F-4D97-AF65-F5344CB8AC3E}">
        <p14:creationId xmlns:p14="http://schemas.microsoft.com/office/powerpoint/2010/main" val="2880919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DDA705-8788-9F4B-9AEB-4E6D12CF559A}"/>
              </a:ext>
            </a:extLst>
          </p:cNvPr>
          <p:cNvSpPr txBox="1"/>
          <p:nvPr/>
        </p:nvSpPr>
        <p:spPr>
          <a:xfrm>
            <a:off x="6106602" y="508463"/>
            <a:ext cx="2178663" cy="369332"/>
          </a:xfrm>
          <a:prstGeom prst="rect">
            <a:avLst/>
          </a:prstGeom>
          <a:noFill/>
        </p:spPr>
        <p:txBody>
          <a:bodyPr wrap="square" rtlCol="0">
            <a:spAutoFit/>
          </a:bodyPr>
          <a:lstStyle/>
          <a:p>
            <a:r>
              <a:rPr lang="en-US" b="1" u="sng" dirty="0"/>
              <a:t>Catherine Medlen</a:t>
            </a:r>
          </a:p>
        </p:txBody>
      </p:sp>
      <p:sp>
        <p:nvSpPr>
          <p:cNvPr id="7" name="TextBox 6">
            <a:extLst>
              <a:ext uri="{FF2B5EF4-FFF2-40B4-BE49-F238E27FC236}">
                <a16:creationId xmlns:a16="http://schemas.microsoft.com/office/drawing/2014/main" id="{F76CD5D2-4E4B-7846-BC64-96C0E38F7632}"/>
              </a:ext>
            </a:extLst>
          </p:cNvPr>
          <p:cNvSpPr txBox="1"/>
          <p:nvPr/>
        </p:nvSpPr>
        <p:spPr>
          <a:xfrm>
            <a:off x="4680065" y="1600200"/>
            <a:ext cx="4942906" cy="646331"/>
          </a:xfrm>
          <a:prstGeom prst="rect">
            <a:avLst/>
          </a:prstGeom>
          <a:noFill/>
        </p:spPr>
        <p:txBody>
          <a:bodyPr wrap="square" rtlCol="0">
            <a:spAutoFit/>
          </a:bodyPr>
          <a:lstStyle/>
          <a:p>
            <a:r>
              <a:rPr lang="en-US" b="1" u="sng" dirty="0"/>
              <a:t>Strengths</a:t>
            </a:r>
            <a:r>
              <a:rPr lang="en-US" b="1" dirty="0"/>
              <a:t>:-</a:t>
            </a:r>
            <a:r>
              <a:rPr lang="en-US" dirty="0"/>
              <a:t> </a:t>
            </a:r>
          </a:p>
          <a:p>
            <a:r>
              <a:rPr lang="en-US" dirty="0"/>
              <a:t>Kind, sympathetic, calm &amp; approachable.</a:t>
            </a:r>
          </a:p>
        </p:txBody>
      </p:sp>
      <p:sp>
        <p:nvSpPr>
          <p:cNvPr id="8" name="TextBox 7">
            <a:extLst>
              <a:ext uri="{FF2B5EF4-FFF2-40B4-BE49-F238E27FC236}">
                <a16:creationId xmlns:a16="http://schemas.microsoft.com/office/drawing/2014/main" id="{71977285-0F9A-1C4B-80CC-33E1646AC39A}"/>
              </a:ext>
            </a:extLst>
          </p:cNvPr>
          <p:cNvSpPr txBox="1"/>
          <p:nvPr/>
        </p:nvSpPr>
        <p:spPr>
          <a:xfrm>
            <a:off x="4408714" y="2410599"/>
            <a:ext cx="6607629" cy="3693319"/>
          </a:xfrm>
          <a:prstGeom prst="rect">
            <a:avLst/>
          </a:prstGeom>
          <a:noFill/>
        </p:spPr>
        <p:txBody>
          <a:bodyPr wrap="square" rtlCol="0">
            <a:spAutoFit/>
          </a:bodyPr>
          <a:lstStyle/>
          <a:p>
            <a:r>
              <a:rPr lang="en-US" dirty="0"/>
              <a:t>     </a:t>
            </a:r>
            <a:r>
              <a:rPr lang="en-US" b="1" u="sng" dirty="0"/>
              <a:t>What do I bring to HCKP?</a:t>
            </a:r>
          </a:p>
          <a:p>
            <a:pPr marL="285750" indent="-285750">
              <a:buFontTx/>
              <a:buChar char="-"/>
            </a:pPr>
            <a:r>
              <a:rPr lang="en-US" dirty="0"/>
              <a:t>As a qualified primary school teacher I have significant experience of working with children from all kinds of backgrounds.  This is useful in welfare situations.</a:t>
            </a:r>
          </a:p>
          <a:p>
            <a:pPr marL="285750" indent="-285750">
              <a:buFontTx/>
              <a:buChar char="-"/>
            </a:pPr>
            <a:endParaRPr lang="en-US" dirty="0"/>
          </a:p>
          <a:p>
            <a:pPr marL="285750" indent="-285750">
              <a:buFontTx/>
              <a:buChar char="-"/>
            </a:pPr>
            <a:r>
              <a:rPr lang="en-US" dirty="0"/>
              <a:t>Mother of two sports loving girls.</a:t>
            </a:r>
          </a:p>
          <a:p>
            <a:pPr marL="285750" indent="-285750">
              <a:buFontTx/>
              <a:buChar char="-"/>
            </a:pPr>
            <a:endParaRPr lang="en-US" dirty="0"/>
          </a:p>
          <a:p>
            <a:pPr marL="285750" indent="-285750">
              <a:buFontTx/>
              <a:buChar char="-"/>
            </a:pPr>
            <a:r>
              <a:rPr lang="en-US" dirty="0"/>
              <a:t>Mental Health Awareness trained and able to help grow links with West Kent Mind.</a:t>
            </a:r>
          </a:p>
          <a:p>
            <a:pPr marL="285750" indent="-285750">
              <a:buFontTx/>
              <a:buChar char="-"/>
            </a:pPr>
            <a:endParaRPr lang="en-US" dirty="0"/>
          </a:p>
          <a:p>
            <a:pPr marL="285750" indent="-285750">
              <a:buFontTx/>
              <a:buChar char="-"/>
            </a:pPr>
            <a:r>
              <a:rPr lang="en-US" dirty="0"/>
              <a:t>Very approachable, non confrontational and able to remain impartial. It’s unlikely that I’ll fall out with anyone!</a:t>
            </a:r>
          </a:p>
          <a:p>
            <a:pPr marL="285750" indent="-285750">
              <a:buFontTx/>
              <a:buChar char="-"/>
            </a:pPr>
            <a:endParaRPr lang="en-US" dirty="0"/>
          </a:p>
        </p:txBody>
      </p:sp>
      <p:sp>
        <p:nvSpPr>
          <p:cNvPr id="6" name="TextBox 5">
            <a:extLst>
              <a:ext uri="{FF2B5EF4-FFF2-40B4-BE49-F238E27FC236}">
                <a16:creationId xmlns:a16="http://schemas.microsoft.com/office/drawing/2014/main" id="{3E656D76-DFF1-B14A-BC97-E74B24343389}"/>
              </a:ext>
            </a:extLst>
          </p:cNvPr>
          <p:cNvSpPr txBox="1"/>
          <p:nvPr/>
        </p:nvSpPr>
        <p:spPr>
          <a:xfrm>
            <a:off x="4680065" y="1066800"/>
            <a:ext cx="4547062" cy="369332"/>
          </a:xfrm>
          <a:prstGeom prst="rect">
            <a:avLst/>
          </a:prstGeom>
          <a:noFill/>
        </p:spPr>
        <p:txBody>
          <a:bodyPr wrap="square" rtlCol="0">
            <a:spAutoFit/>
          </a:bodyPr>
          <a:lstStyle/>
          <a:p>
            <a:r>
              <a:rPr lang="en-US" b="1" u="sng" dirty="0"/>
              <a:t>Position</a:t>
            </a:r>
            <a:r>
              <a:rPr lang="en-US" b="1" dirty="0"/>
              <a:t>:-</a:t>
            </a:r>
            <a:r>
              <a:rPr lang="en-US" dirty="0"/>
              <a:t> Welfare Officer</a:t>
            </a:r>
          </a:p>
        </p:txBody>
      </p:sp>
      <p:pic>
        <p:nvPicPr>
          <p:cNvPr id="9" name="Picture 8">
            <a:extLst>
              <a:ext uri="{FF2B5EF4-FFF2-40B4-BE49-F238E27FC236}">
                <a16:creationId xmlns:a16="http://schemas.microsoft.com/office/drawing/2014/main" id="{AC71481F-9D24-A54B-8552-3AA764959E36}"/>
              </a:ext>
            </a:extLst>
          </p:cNvPr>
          <p:cNvPicPr/>
          <p:nvPr/>
        </p:nvPicPr>
        <p:blipFill>
          <a:blip r:embed="rId3"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10" name="Picture 9">
            <a:extLst>
              <a:ext uri="{FF2B5EF4-FFF2-40B4-BE49-F238E27FC236}">
                <a16:creationId xmlns:a16="http://schemas.microsoft.com/office/drawing/2014/main" id="{9AE51054-4D77-734F-AB44-D0CE97EFA55C}"/>
              </a:ext>
            </a:extLst>
          </p:cNvPr>
          <p:cNvPicPr>
            <a:picLocks noChangeAspect="1"/>
          </p:cNvPicPr>
          <p:nvPr/>
        </p:nvPicPr>
        <p:blipFill>
          <a:blip r:embed="rId4"/>
          <a:stretch>
            <a:fillRect/>
          </a:stretch>
        </p:blipFill>
        <p:spPr>
          <a:xfrm>
            <a:off x="0" y="5926238"/>
            <a:ext cx="1772064" cy="931762"/>
          </a:xfrm>
          <a:prstGeom prst="rect">
            <a:avLst/>
          </a:prstGeom>
        </p:spPr>
      </p:pic>
    </p:spTree>
    <p:extLst>
      <p:ext uri="{BB962C8B-B14F-4D97-AF65-F5344CB8AC3E}">
        <p14:creationId xmlns:p14="http://schemas.microsoft.com/office/powerpoint/2010/main" val="3878114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12D0A-A1C3-4282-A18A-8822BDB0D664}"/>
              </a:ext>
            </a:extLst>
          </p:cNvPr>
          <p:cNvSpPr>
            <a:spLocks noGrp="1"/>
          </p:cNvSpPr>
          <p:nvPr>
            <p:ph idx="1"/>
          </p:nvPr>
        </p:nvSpPr>
        <p:spPr>
          <a:xfrm>
            <a:off x="4678804" y="1787236"/>
            <a:ext cx="6852181" cy="4627417"/>
          </a:xfrm>
        </p:spPr>
        <p:txBody>
          <a:bodyPr vert="horz" lIns="91440" tIns="45720" rIns="91440" bIns="45720" rtlCol="0" anchor="t">
            <a:normAutofit lnSpcReduction="10000"/>
          </a:bodyPr>
          <a:lstStyle/>
          <a:p>
            <a:pPr marL="0" indent="0">
              <a:spcAft>
                <a:spcPts val="600"/>
              </a:spcAft>
              <a:buNone/>
            </a:pPr>
            <a:r>
              <a:rPr lang="en-US" sz="1900" b="1" u="sng" dirty="0"/>
              <a:t>Strengths</a:t>
            </a:r>
            <a:r>
              <a:rPr lang="en-US" sz="1900" b="1" dirty="0"/>
              <a:t>:- </a:t>
            </a:r>
          </a:p>
          <a:p>
            <a:pPr marL="0" indent="0">
              <a:spcAft>
                <a:spcPts val="600"/>
              </a:spcAft>
              <a:buNone/>
            </a:pPr>
            <a:r>
              <a:rPr lang="en-US" sz="1900" dirty="0"/>
              <a:t>Motivated, willing to help, great sense of humor, enthusiastic and sociable. </a:t>
            </a:r>
          </a:p>
          <a:p>
            <a:pPr marL="0" indent="0">
              <a:spcAft>
                <a:spcPts val="600"/>
              </a:spcAft>
              <a:buNone/>
            </a:pPr>
            <a:r>
              <a:rPr lang="en-US" sz="1900" b="1" u="sng" dirty="0"/>
              <a:t>What do I bring to HCKP?</a:t>
            </a:r>
          </a:p>
          <a:p>
            <a:pPr>
              <a:spcAft>
                <a:spcPts val="600"/>
              </a:spcAft>
              <a:buFontTx/>
              <a:buChar char="-"/>
            </a:pPr>
            <a:r>
              <a:rPr lang="en-US" sz="2000" dirty="0">
                <a:cs typeface="Calibri"/>
              </a:rPr>
              <a:t>A</a:t>
            </a:r>
            <a:r>
              <a:rPr lang="en-US" sz="1900" dirty="0"/>
              <a:t> wealth of sports knowledge, as I have both played and managed football teams at a good level and was club captain for several years. </a:t>
            </a:r>
          </a:p>
          <a:p>
            <a:pPr>
              <a:spcAft>
                <a:spcPts val="600"/>
              </a:spcAft>
              <a:buFontTx/>
              <a:buChar char="-"/>
            </a:pPr>
            <a:r>
              <a:rPr lang="en-US" sz="1900" dirty="0"/>
              <a:t>I am a father of 3 beautiful girls aged between 10 &amp; 14, so I feel I understand different age groups &amp; behaviours.</a:t>
            </a:r>
          </a:p>
          <a:p>
            <a:pPr>
              <a:spcAft>
                <a:spcPts val="600"/>
              </a:spcAft>
              <a:buFontTx/>
              <a:buChar char="-"/>
            </a:pPr>
            <a:r>
              <a:rPr lang="en-US" sz="1900" dirty="0"/>
              <a:t>A passion and a desire to help make this fantastic club one of the best junior clubs in the country over the next couple of years. Whilst also helping adults to either get back to hockey or to try hockey for the first time. A club that radiates a happy, positive and successful environment.</a:t>
            </a:r>
          </a:p>
          <a:p>
            <a:pPr marL="0" indent="0">
              <a:buNone/>
            </a:pPr>
            <a:endParaRPr lang="en-US" sz="1100" dirty="0"/>
          </a:p>
          <a:p>
            <a:pPr marL="0" indent="0">
              <a:buNone/>
            </a:pPr>
            <a:endParaRPr lang="en-US" sz="1100" dirty="0"/>
          </a:p>
        </p:txBody>
      </p:sp>
      <p:sp>
        <p:nvSpPr>
          <p:cNvPr id="9" name="TextBox 8">
            <a:extLst>
              <a:ext uri="{FF2B5EF4-FFF2-40B4-BE49-F238E27FC236}">
                <a16:creationId xmlns:a16="http://schemas.microsoft.com/office/drawing/2014/main" id="{616C5548-58C8-8148-A025-A22B1F65F321}"/>
              </a:ext>
            </a:extLst>
          </p:cNvPr>
          <p:cNvSpPr txBox="1"/>
          <p:nvPr/>
        </p:nvSpPr>
        <p:spPr>
          <a:xfrm>
            <a:off x="4678804" y="1225034"/>
            <a:ext cx="5516880" cy="369332"/>
          </a:xfrm>
          <a:prstGeom prst="rect">
            <a:avLst/>
          </a:prstGeom>
          <a:noFill/>
        </p:spPr>
        <p:txBody>
          <a:bodyPr wrap="square" rtlCol="0">
            <a:spAutoFit/>
          </a:bodyPr>
          <a:lstStyle/>
          <a:p>
            <a:r>
              <a:rPr lang="en-US" b="1" u="sng" dirty="0"/>
              <a:t>Position</a:t>
            </a:r>
            <a:r>
              <a:rPr lang="en-US" b="1" dirty="0"/>
              <a:t>:-</a:t>
            </a:r>
            <a:r>
              <a:rPr lang="en-US" dirty="0"/>
              <a:t> Disciplinary Officer &amp; Instagram</a:t>
            </a:r>
          </a:p>
        </p:txBody>
      </p:sp>
      <p:sp>
        <p:nvSpPr>
          <p:cNvPr id="10" name="TextBox 9">
            <a:extLst>
              <a:ext uri="{FF2B5EF4-FFF2-40B4-BE49-F238E27FC236}">
                <a16:creationId xmlns:a16="http://schemas.microsoft.com/office/drawing/2014/main" id="{B6CB0BE8-192A-7F4A-B9A3-BFEDF5909BAD}"/>
              </a:ext>
            </a:extLst>
          </p:cNvPr>
          <p:cNvSpPr txBox="1"/>
          <p:nvPr/>
        </p:nvSpPr>
        <p:spPr>
          <a:xfrm>
            <a:off x="6644641" y="524286"/>
            <a:ext cx="1585206" cy="369332"/>
          </a:xfrm>
          <a:prstGeom prst="rect">
            <a:avLst/>
          </a:prstGeom>
          <a:noFill/>
        </p:spPr>
        <p:txBody>
          <a:bodyPr wrap="square" rtlCol="0">
            <a:spAutoFit/>
          </a:bodyPr>
          <a:lstStyle/>
          <a:p>
            <a:r>
              <a:rPr lang="en-US" b="1" u="sng" dirty="0"/>
              <a:t>Billy Hughes</a:t>
            </a:r>
          </a:p>
        </p:txBody>
      </p:sp>
      <p:pic>
        <p:nvPicPr>
          <p:cNvPr id="6" name="Picture 5">
            <a:extLst>
              <a:ext uri="{FF2B5EF4-FFF2-40B4-BE49-F238E27FC236}">
                <a16:creationId xmlns:a16="http://schemas.microsoft.com/office/drawing/2014/main" id="{C9185584-A658-BD44-A975-2DDFC9D31EB1}"/>
              </a:ext>
            </a:extLst>
          </p:cNvPr>
          <p:cNvPicPr/>
          <p:nvPr/>
        </p:nvPicPr>
        <p:blipFill>
          <a:blip r:embed="rId3"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8" name="Picture 7">
            <a:extLst>
              <a:ext uri="{FF2B5EF4-FFF2-40B4-BE49-F238E27FC236}">
                <a16:creationId xmlns:a16="http://schemas.microsoft.com/office/drawing/2014/main" id="{8D7BA4F3-2C16-3E44-879A-D2B3229B77DE}"/>
              </a:ext>
            </a:extLst>
          </p:cNvPr>
          <p:cNvPicPr>
            <a:picLocks noChangeAspect="1"/>
          </p:cNvPicPr>
          <p:nvPr/>
        </p:nvPicPr>
        <p:blipFill>
          <a:blip r:embed="rId4"/>
          <a:stretch>
            <a:fillRect/>
          </a:stretch>
        </p:blipFill>
        <p:spPr>
          <a:xfrm>
            <a:off x="0" y="5926238"/>
            <a:ext cx="1772064" cy="931762"/>
          </a:xfrm>
          <a:prstGeom prst="rect">
            <a:avLst/>
          </a:prstGeom>
        </p:spPr>
      </p:pic>
    </p:spTree>
    <p:extLst>
      <p:ext uri="{BB962C8B-B14F-4D97-AF65-F5344CB8AC3E}">
        <p14:creationId xmlns:p14="http://schemas.microsoft.com/office/powerpoint/2010/main" val="874022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DDA705-8788-9F4B-9AEB-4E6D12CF559A}"/>
              </a:ext>
            </a:extLst>
          </p:cNvPr>
          <p:cNvSpPr txBox="1"/>
          <p:nvPr/>
        </p:nvSpPr>
        <p:spPr>
          <a:xfrm>
            <a:off x="6700059" y="508463"/>
            <a:ext cx="1585206" cy="369332"/>
          </a:xfrm>
          <a:prstGeom prst="rect">
            <a:avLst/>
          </a:prstGeom>
          <a:noFill/>
        </p:spPr>
        <p:txBody>
          <a:bodyPr wrap="square" rtlCol="0">
            <a:spAutoFit/>
          </a:bodyPr>
          <a:lstStyle/>
          <a:p>
            <a:r>
              <a:rPr lang="en-US" b="1" u="sng" dirty="0"/>
              <a:t>Stuart Medlen</a:t>
            </a:r>
          </a:p>
        </p:txBody>
      </p:sp>
      <p:sp>
        <p:nvSpPr>
          <p:cNvPr id="7" name="TextBox 6">
            <a:extLst>
              <a:ext uri="{FF2B5EF4-FFF2-40B4-BE49-F238E27FC236}">
                <a16:creationId xmlns:a16="http://schemas.microsoft.com/office/drawing/2014/main" id="{F76CD5D2-4E4B-7846-BC64-96C0E38F7632}"/>
              </a:ext>
            </a:extLst>
          </p:cNvPr>
          <p:cNvSpPr txBox="1"/>
          <p:nvPr/>
        </p:nvSpPr>
        <p:spPr>
          <a:xfrm>
            <a:off x="4680065" y="1600200"/>
            <a:ext cx="4942906" cy="646331"/>
          </a:xfrm>
          <a:prstGeom prst="rect">
            <a:avLst/>
          </a:prstGeom>
          <a:noFill/>
        </p:spPr>
        <p:txBody>
          <a:bodyPr wrap="square" rtlCol="0">
            <a:spAutoFit/>
          </a:bodyPr>
          <a:lstStyle/>
          <a:p>
            <a:r>
              <a:rPr lang="en-US" b="1" u="sng" dirty="0"/>
              <a:t>Strengths</a:t>
            </a:r>
            <a:r>
              <a:rPr lang="en-US" b="1" dirty="0"/>
              <a:t>:-</a:t>
            </a:r>
            <a:r>
              <a:rPr lang="en-US" dirty="0"/>
              <a:t> </a:t>
            </a:r>
          </a:p>
          <a:p>
            <a:r>
              <a:rPr lang="en-US" dirty="0"/>
              <a:t>Determined, ethical, ambitious &amp; sensible.</a:t>
            </a:r>
          </a:p>
        </p:txBody>
      </p:sp>
      <p:sp>
        <p:nvSpPr>
          <p:cNvPr id="8" name="TextBox 7">
            <a:extLst>
              <a:ext uri="{FF2B5EF4-FFF2-40B4-BE49-F238E27FC236}">
                <a16:creationId xmlns:a16="http://schemas.microsoft.com/office/drawing/2014/main" id="{71977285-0F9A-1C4B-80CC-33E1646AC39A}"/>
              </a:ext>
            </a:extLst>
          </p:cNvPr>
          <p:cNvSpPr txBox="1"/>
          <p:nvPr/>
        </p:nvSpPr>
        <p:spPr>
          <a:xfrm>
            <a:off x="4408714" y="2329217"/>
            <a:ext cx="6952013" cy="4493538"/>
          </a:xfrm>
          <a:prstGeom prst="rect">
            <a:avLst/>
          </a:prstGeom>
          <a:noFill/>
        </p:spPr>
        <p:txBody>
          <a:bodyPr wrap="square" rtlCol="0">
            <a:spAutoFit/>
          </a:bodyPr>
          <a:lstStyle/>
          <a:p>
            <a:r>
              <a:rPr lang="en-US" dirty="0"/>
              <a:t>     </a:t>
            </a:r>
            <a:r>
              <a:rPr lang="en-US" b="1" u="sng" dirty="0"/>
              <a:t>What do I bring to HCKP?</a:t>
            </a:r>
          </a:p>
          <a:p>
            <a:pPr marL="285750" indent="-285750">
              <a:buFontTx/>
              <a:buChar char="-"/>
            </a:pPr>
            <a:r>
              <a:rPr lang="en-US" dirty="0"/>
              <a:t>I am Global Head of Operations in an Asset Management firm that has grown from $1.5bn to $42bn Asset Under Management during my tenure. I want to use this experience to help HCKP grow.</a:t>
            </a:r>
          </a:p>
          <a:p>
            <a:pPr marL="285750" indent="-285750">
              <a:buFontTx/>
              <a:buChar char="-"/>
            </a:pPr>
            <a:endParaRPr lang="en-US" dirty="0"/>
          </a:p>
          <a:p>
            <a:pPr marL="285750" indent="-285750">
              <a:buFontTx/>
              <a:buChar char="-"/>
            </a:pPr>
            <a:r>
              <a:rPr lang="en-US" dirty="0"/>
              <a:t>A willingness to change things, and to look at things in a different light so that we adopt best practices whilst remaining dynamic. </a:t>
            </a:r>
          </a:p>
          <a:p>
            <a:pPr marL="285750" indent="-285750">
              <a:buFontTx/>
              <a:buChar char="-"/>
            </a:pPr>
            <a:endParaRPr lang="en-US" dirty="0"/>
          </a:p>
          <a:p>
            <a:pPr marL="285750" indent="-285750">
              <a:buFontTx/>
              <a:buChar char="-"/>
            </a:pPr>
            <a:r>
              <a:rPr lang="en-US" dirty="0"/>
              <a:t>I care for all juniors equally: I believe that we can be a club that is one of the best in the country, that has an increasing membership from hockey and non-hockey families and have a stable financial base.</a:t>
            </a:r>
          </a:p>
          <a:p>
            <a:pPr marL="285750" indent="-285750">
              <a:buFontTx/>
              <a:buChar char="-"/>
            </a:pPr>
            <a:endParaRPr lang="en-US" dirty="0"/>
          </a:p>
          <a:p>
            <a:pPr marL="285750" indent="-285750">
              <a:buFontTx/>
              <a:buChar char="-"/>
            </a:pPr>
            <a:r>
              <a:rPr lang="en-US" dirty="0"/>
              <a:t>I enjoy working with Kent Council and other organisations to promote co-operation and to help grow the game.</a:t>
            </a:r>
          </a:p>
          <a:p>
            <a:pPr marL="285750" indent="-285750">
              <a:buFontTx/>
              <a:buChar char="-"/>
            </a:pPr>
            <a:endParaRPr lang="en-US" dirty="0"/>
          </a:p>
          <a:p>
            <a:pPr marL="285750" indent="-285750">
              <a:buFontTx/>
              <a:buChar char="-"/>
            </a:pPr>
            <a:endParaRPr lang="en-US" sz="1600" dirty="0"/>
          </a:p>
        </p:txBody>
      </p:sp>
      <p:sp>
        <p:nvSpPr>
          <p:cNvPr id="6" name="TextBox 5">
            <a:extLst>
              <a:ext uri="{FF2B5EF4-FFF2-40B4-BE49-F238E27FC236}">
                <a16:creationId xmlns:a16="http://schemas.microsoft.com/office/drawing/2014/main" id="{FB627A84-2E56-7C44-83A1-5DB19330B334}"/>
              </a:ext>
            </a:extLst>
          </p:cNvPr>
          <p:cNvSpPr txBox="1"/>
          <p:nvPr/>
        </p:nvSpPr>
        <p:spPr>
          <a:xfrm>
            <a:off x="4680065" y="1066800"/>
            <a:ext cx="4547062" cy="369332"/>
          </a:xfrm>
          <a:prstGeom prst="rect">
            <a:avLst/>
          </a:prstGeom>
          <a:noFill/>
        </p:spPr>
        <p:txBody>
          <a:bodyPr wrap="square" rtlCol="0">
            <a:spAutoFit/>
          </a:bodyPr>
          <a:lstStyle/>
          <a:p>
            <a:r>
              <a:rPr lang="en-US" b="1" u="sng" dirty="0"/>
              <a:t>Position</a:t>
            </a:r>
            <a:r>
              <a:rPr lang="en-US" b="1" dirty="0"/>
              <a:t>:-</a:t>
            </a:r>
            <a:r>
              <a:rPr lang="en-US" dirty="0"/>
              <a:t> Disciplinary Officer</a:t>
            </a:r>
          </a:p>
        </p:txBody>
      </p:sp>
      <p:pic>
        <p:nvPicPr>
          <p:cNvPr id="9" name="Picture 8">
            <a:extLst>
              <a:ext uri="{FF2B5EF4-FFF2-40B4-BE49-F238E27FC236}">
                <a16:creationId xmlns:a16="http://schemas.microsoft.com/office/drawing/2014/main" id="{168D69C8-7F44-6147-83B4-24C4BC21D74B}"/>
              </a:ext>
            </a:extLst>
          </p:cNvPr>
          <p:cNvPicPr/>
          <p:nvPr/>
        </p:nvPicPr>
        <p:blipFill>
          <a:blip r:embed="rId3"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10" name="Picture 9">
            <a:extLst>
              <a:ext uri="{FF2B5EF4-FFF2-40B4-BE49-F238E27FC236}">
                <a16:creationId xmlns:a16="http://schemas.microsoft.com/office/drawing/2014/main" id="{A7038F65-3348-1944-9F47-FED7F32CB085}"/>
              </a:ext>
            </a:extLst>
          </p:cNvPr>
          <p:cNvPicPr>
            <a:picLocks noChangeAspect="1"/>
          </p:cNvPicPr>
          <p:nvPr/>
        </p:nvPicPr>
        <p:blipFill>
          <a:blip r:embed="rId4"/>
          <a:stretch>
            <a:fillRect/>
          </a:stretch>
        </p:blipFill>
        <p:spPr>
          <a:xfrm>
            <a:off x="0" y="5926238"/>
            <a:ext cx="1772064" cy="931762"/>
          </a:xfrm>
          <a:prstGeom prst="rect">
            <a:avLst/>
          </a:prstGeom>
        </p:spPr>
      </p:pic>
    </p:spTree>
    <p:extLst>
      <p:ext uri="{BB962C8B-B14F-4D97-AF65-F5344CB8AC3E}">
        <p14:creationId xmlns:p14="http://schemas.microsoft.com/office/powerpoint/2010/main" val="1383382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DDA705-8788-9F4B-9AEB-4E6D12CF559A}"/>
              </a:ext>
            </a:extLst>
          </p:cNvPr>
          <p:cNvSpPr txBox="1"/>
          <p:nvPr/>
        </p:nvSpPr>
        <p:spPr>
          <a:xfrm>
            <a:off x="6700059" y="508463"/>
            <a:ext cx="1585206" cy="369332"/>
          </a:xfrm>
          <a:prstGeom prst="rect">
            <a:avLst/>
          </a:prstGeom>
          <a:noFill/>
        </p:spPr>
        <p:txBody>
          <a:bodyPr wrap="square" rtlCol="0" anchor="t">
            <a:spAutoFit/>
          </a:bodyPr>
          <a:lstStyle/>
          <a:p>
            <a:r>
              <a:rPr lang="en-US" b="1" u="sng" dirty="0">
                <a:cs typeface="Calibri"/>
              </a:rPr>
              <a:t>Josie Male</a:t>
            </a:r>
            <a:endParaRPr lang="en-US" b="1" u="sng" dirty="0"/>
          </a:p>
        </p:txBody>
      </p:sp>
      <p:sp>
        <p:nvSpPr>
          <p:cNvPr id="7" name="TextBox 6">
            <a:extLst>
              <a:ext uri="{FF2B5EF4-FFF2-40B4-BE49-F238E27FC236}">
                <a16:creationId xmlns:a16="http://schemas.microsoft.com/office/drawing/2014/main" id="{F76CD5D2-4E4B-7846-BC64-96C0E38F7632}"/>
              </a:ext>
            </a:extLst>
          </p:cNvPr>
          <p:cNvSpPr txBox="1"/>
          <p:nvPr/>
        </p:nvSpPr>
        <p:spPr>
          <a:xfrm>
            <a:off x="4680065" y="1600200"/>
            <a:ext cx="4942906" cy="923330"/>
          </a:xfrm>
          <a:prstGeom prst="rect">
            <a:avLst/>
          </a:prstGeom>
          <a:noFill/>
        </p:spPr>
        <p:txBody>
          <a:bodyPr wrap="square" rtlCol="0" anchor="t">
            <a:spAutoFit/>
          </a:bodyPr>
          <a:lstStyle/>
          <a:p>
            <a:r>
              <a:rPr lang="en-US" b="1" u="sng" dirty="0"/>
              <a:t>Strengths</a:t>
            </a:r>
            <a:r>
              <a:rPr lang="en-US" b="1" dirty="0"/>
              <a:t>:-</a:t>
            </a:r>
            <a:r>
              <a:rPr lang="en-US" dirty="0"/>
              <a:t> </a:t>
            </a:r>
          </a:p>
          <a:p>
            <a:r>
              <a:rPr lang="en-US" dirty="0"/>
              <a:t>Enthusiastic, positive, motivated, organised, good communicator, reliable, creative, sociable &amp; fun!</a:t>
            </a:r>
            <a:endParaRPr lang="en-US" dirty="0">
              <a:cs typeface="Calibri"/>
            </a:endParaRPr>
          </a:p>
        </p:txBody>
      </p:sp>
      <p:sp>
        <p:nvSpPr>
          <p:cNvPr id="8" name="TextBox 7">
            <a:extLst>
              <a:ext uri="{FF2B5EF4-FFF2-40B4-BE49-F238E27FC236}">
                <a16:creationId xmlns:a16="http://schemas.microsoft.com/office/drawing/2014/main" id="{71977285-0F9A-1C4B-80CC-33E1646AC39A}"/>
              </a:ext>
            </a:extLst>
          </p:cNvPr>
          <p:cNvSpPr txBox="1"/>
          <p:nvPr/>
        </p:nvSpPr>
        <p:spPr>
          <a:xfrm>
            <a:off x="4408714" y="2702929"/>
            <a:ext cx="6965868" cy="3416320"/>
          </a:xfrm>
          <a:prstGeom prst="rect">
            <a:avLst/>
          </a:prstGeom>
          <a:noFill/>
        </p:spPr>
        <p:txBody>
          <a:bodyPr wrap="square" rtlCol="0" anchor="t">
            <a:spAutoFit/>
          </a:bodyPr>
          <a:lstStyle/>
          <a:p>
            <a:r>
              <a:rPr lang="en-US" dirty="0"/>
              <a:t>     </a:t>
            </a:r>
            <a:r>
              <a:rPr lang="en-US" b="1" u="sng" dirty="0"/>
              <a:t>What do I bring to HCKP?</a:t>
            </a:r>
            <a:endParaRPr lang="en-US" dirty="0"/>
          </a:p>
          <a:p>
            <a:pPr marL="285750" indent="-285750">
              <a:buFontTx/>
              <a:buChar char="-"/>
            </a:pPr>
            <a:r>
              <a:rPr lang="en-US" dirty="0">
                <a:cs typeface="Calibri"/>
              </a:rPr>
              <a:t>A positive mindset to drive and deliver creative/social projects for HCKP; to give members a fun experience both on and off the pitch.</a:t>
            </a:r>
          </a:p>
          <a:p>
            <a:pPr marL="285750" indent="-285750">
              <a:buFontTx/>
              <a:buChar char="-"/>
            </a:pPr>
            <a:endParaRPr lang="en-US" dirty="0">
              <a:cs typeface="Calibri"/>
            </a:endParaRPr>
          </a:p>
          <a:p>
            <a:pPr marL="285750" indent="-285750">
              <a:buFontTx/>
              <a:buChar char="-"/>
            </a:pPr>
            <a:r>
              <a:rPr lang="en-US" dirty="0">
                <a:cs typeface="Calibri"/>
              </a:rPr>
              <a:t>As a mother of 4 and qualified yoga instructor for over 15 years, specializing in teaching children in schools, I have a good understanding of how we can offer a more holistic approach to the well-being of our members.</a:t>
            </a:r>
          </a:p>
          <a:p>
            <a:pPr marL="285750" indent="-285750">
              <a:buFontTx/>
              <a:buChar char="-"/>
            </a:pPr>
            <a:endParaRPr lang="en-US" dirty="0">
              <a:cs typeface="Calibri"/>
            </a:endParaRPr>
          </a:p>
          <a:p>
            <a:pPr marL="285750" indent="-285750">
              <a:buFontTx/>
              <a:buChar char="-"/>
            </a:pPr>
            <a:r>
              <a:rPr lang="en-US" dirty="0"/>
              <a:t>A passion to help create a real "hockey family" experience for HCKP where all members feel part of a unique and fun club.</a:t>
            </a:r>
          </a:p>
          <a:p>
            <a:pPr marL="285750" indent="-285750">
              <a:buFontTx/>
              <a:buChar char="-"/>
            </a:pPr>
            <a:endParaRPr lang="en-US" dirty="0">
              <a:cs typeface="Calibri"/>
            </a:endParaRPr>
          </a:p>
        </p:txBody>
      </p:sp>
      <p:pic>
        <p:nvPicPr>
          <p:cNvPr id="6" name="Picture 5" descr="A person smiling for the camera&#10;&#10;Description generated with very high confidence">
            <a:extLst>
              <a:ext uri="{FF2B5EF4-FFF2-40B4-BE49-F238E27FC236}">
                <a16:creationId xmlns:a16="http://schemas.microsoft.com/office/drawing/2014/main" id="{D98A1BF9-0F33-324F-B44B-C5EE6A17A0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3581" y="1515794"/>
            <a:ext cx="3042458" cy="3810514"/>
          </a:xfrm>
          <a:prstGeom prst="rect">
            <a:avLst/>
          </a:prstGeom>
        </p:spPr>
      </p:pic>
      <p:sp>
        <p:nvSpPr>
          <p:cNvPr id="9" name="TextBox 8">
            <a:extLst>
              <a:ext uri="{FF2B5EF4-FFF2-40B4-BE49-F238E27FC236}">
                <a16:creationId xmlns:a16="http://schemas.microsoft.com/office/drawing/2014/main" id="{B9254883-B3E4-BB4F-8B04-74302D3614EE}"/>
              </a:ext>
            </a:extLst>
          </p:cNvPr>
          <p:cNvSpPr txBox="1"/>
          <p:nvPr/>
        </p:nvSpPr>
        <p:spPr>
          <a:xfrm>
            <a:off x="4680065" y="1066800"/>
            <a:ext cx="4547062" cy="369332"/>
          </a:xfrm>
          <a:prstGeom prst="rect">
            <a:avLst/>
          </a:prstGeom>
          <a:noFill/>
        </p:spPr>
        <p:txBody>
          <a:bodyPr wrap="square" rtlCol="0">
            <a:spAutoFit/>
          </a:bodyPr>
          <a:lstStyle/>
          <a:p>
            <a:r>
              <a:rPr lang="en-US" b="1" u="sng" dirty="0"/>
              <a:t>Position</a:t>
            </a:r>
            <a:r>
              <a:rPr lang="en-US" b="1" dirty="0"/>
              <a:t>:-</a:t>
            </a:r>
            <a:r>
              <a:rPr lang="en-US" dirty="0"/>
              <a:t> Social Secretary</a:t>
            </a:r>
          </a:p>
        </p:txBody>
      </p:sp>
      <p:pic>
        <p:nvPicPr>
          <p:cNvPr id="10" name="Picture 9">
            <a:extLst>
              <a:ext uri="{FF2B5EF4-FFF2-40B4-BE49-F238E27FC236}">
                <a16:creationId xmlns:a16="http://schemas.microsoft.com/office/drawing/2014/main" id="{BDDAE83C-0BAB-AF43-880D-AD33EE14BF37}"/>
              </a:ext>
            </a:extLst>
          </p:cNvPr>
          <p:cNvPicPr/>
          <p:nvPr/>
        </p:nvPicPr>
        <p:blipFill>
          <a:blip r:embed="rId4"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11" name="Picture 10">
            <a:extLst>
              <a:ext uri="{FF2B5EF4-FFF2-40B4-BE49-F238E27FC236}">
                <a16:creationId xmlns:a16="http://schemas.microsoft.com/office/drawing/2014/main" id="{22A6A4B5-3F27-F947-90F4-00DD47025E60}"/>
              </a:ext>
            </a:extLst>
          </p:cNvPr>
          <p:cNvPicPr>
            <a:picLocks noChangeAspect="1"/>
          </p:cNvPicPr>
          <p:nvPr/>
        </p:nvPicPr>
        <p:blipFill>
          <a:blip r:embed="rId5"/>
          <a:stretch>
            <a:fillRect/>
          </a:stretch>
        </p:blipFill>
        <p:spPr>
          <a:xfrm>
            <a:off x="0" y="5926238"/>
            <a:ext cx="1772064" cy="931762"/>
          </a:xfrm>
          <a:prstGeom prst="rect">
            <a:avLst/>
          </a:prstGeom>
        </p:spPr>
      </p:pic>
    </p:spTree>
    <p:extLst>
      <p:ext uri="{BB962C8B-B14F-4D97-AF65-F5344CB8AC3E}">
        <p14:creationId xmlns:p14="http://schemas.microsoft.com/office/powerpoint/2010/main" val="2809785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DDA705-8788-9F4B-9AEB-4E6D12CF559A}"/>
              </a:ext>
            </a:extLst>
          </p:cNvPr>
          <p:cNvSpPr txBox="1"/>
          <p:nvPr/>
        </p:nvSpPr>
        <p:spPr>
          <a:xfrm>
            <a:off x="6700059" y="508463"/>
            <a:ext cx="1585206" cy="369332"/>
          </a:xfrm>
          <a:prstGeom prst="rect">
            <a:avLst/>
          </a:prstGeom>
          <a:noFill/>
        </p:spPr>
        <p:txBody>
          <a:bodyPr wrap="square" rtlCol="0">
            <a:spAutoFit/>
          </a:bodyPr>
          <a:lstStyle/>
          <a:p>
            <a:r>
              <a:rPr lang="en-US" b="1" u="sng" dirty="0"/>
              <a:t>Nadia Dale</a:t>
            </a:r>
          </a:p>
        </p:txBody>
      </p:sp>
      <p:sp>
        <p:nvSpPr>
          <p:cNvPr id="7" name="TextBox 6">
            <a:extLst>
              <a:ext uri="{FF2B5EF4-FFF2-40B4-BE49-F238E27FC236}">
                <a16:creationId xmlns:a16="http://schemas.microsoft.com/office/drawing/2014/main" id="{F76CD5D2-4E4B-7846-BC64-96C0E38F7632}"/>
              </a:ext>
            </a:extLst>
          </p:cNvPr>
          <p:cNvSpPr txBox="1"/>
          <p:nvPr/>
        </p:nvSpPr>
        <p:spPr>
          <a:xfrm>
            <a:off x="4680065" y="1769170"/>
            <a:ext cx="6443155" cy="646331"/>
          </a:xfrm>
          <a:prstGeom prst="rect">
            <a:avLst/>
          </a:prstGeom>
          <a:noFill/>
        </p:spPr>
        <p:txBody>
          <a:bodyPr wrap="square" rtlCol="0">
            <a:spAutoFit/>
          </a:bodyPr>
          <a:lstStyle/>
          <a:p>
            <a:r>
              <a:rPr lang="en-US" b="1" u="sng" dirty="0"/>
              <a:t>Strengths</a:t>
            </a:r>
            <a:r>
              <a:rPr lang="en-US" b="1" dirty="0"/>
              <a:t>:-</a:t>
            </a:r>
            <a:r>
              <a:rPr lang="en-US" dirty="0"/>
              <a:t> </a:t>
            </a:r>
          </a:p>
          <a:p>
            <a:r>
              <a:rPr lang="en-GB" dirty="0"/>
              <a:t>Hard-working, diligent, creative thinker and good communicator.</a:t>
            </a:r>
            <a:endParaRPr lang="en-US" dirty="0"/>
          </a:p>
        </p:txBody>
      </p:sp>
      <p:sp>
        <p:nvSpPr>
          <p:cNvPr id="8" name="TextBox 7">
            <a:extLst>
              <a:ext uri="{FF2B5EF4-FFF2-40B4-BE49-F238E27FC236}">
                <a16:creationId xmlns:a16="http://schemas.microsoft.com/office/drawing/2014/main" id="{71977285-0F9A-1C4B-80CC-33E1646AC39A}"/>
              </a:ext>
            </a:extLst>
          </p:cNvPr>
          <p:cNvSpPr txBox="1"/>
          <p:nvPr/>
        </p:nvSpPr>
        <p:spPr>
          <a:xfrm>
            <a:off x="4408716" y="2664735"/>
            <a:ext cx="7416940" cy="3939540"/>
          </a:xfrm>
          <a:prstGeom prst="rect">
            <a:avLst/>
          </a:prstGeom>
          <a:noFill/>
        </p:spPr>
        <p:txBody>
          <a:bodyPr wrap="square" rtlCol="0">
            <a:spAutoFit/>
          </a:bodyPr>
          <a:lstStyle/>
          <a:p>
            <a:r>
              <a:rPr lang="en-US" dirty="0"/>
              <a:t>     </a:t>
            </a:r>
            <a:r>
              <a:rPr lang="en-US" b="1" u="sng" dirty="0"/>
              <a:t>What do I bring to HCKP?</a:t>
            </a:r>
          </a:p>
          <a:p>
            <a:pPr marL="285750" indent="-285750">
              <a:buFontTx/>
              <a:buChar char="-"/>
            </a:pPr>
            <a:r>
              <a:rPr lang="en-GB" dirty="0"/>
              <a:t>I’m an Architect and work full-time.  I really enjoy working on projects from inception to completion, and watching KP flourish in such a short space of time is testament to the whole club. </a:t>
            </a:r>
          </a:p>
          <a:p>
            <a:pPr marL="285750" indent="-285750">
              <a:buFontTx/>
              <a:buChar char="-"/>
            </a:pPr>
            <a:endParaRPr lang="en-GB" dirty="0"/>
          </a:p>
          <a:p>
            <a:pPr marL="285750" indent="-285750">
              <a:buFontTx/>
              <a:buChar char="-"/>
            </a:pPr>
            <a:r>
              <a:rPr lang="en-GB" dirty="0"/>
              <a:t>I also have three children in the junior section and it has been great to watch the new friendships and teams grow. I also understand the logistical issues of organising your time with regard to training and matches. </a:t>
            </a:r>
          </a:p>
          <a:p>
            <a:endParaRPr lang="en-GB" dirty="0"/>
          </a:p>
          <a:p>
            <a:pPr marL="285750" indent="-285750">
              <a:buFontTx/>
              <a:buChar char="-"/>
            </a:pPr>
            <a:r>
              <a:rPr lang="en-GB" dirty="0"/>
              <a:t>I believe a hard working philosophy behind the scenes enables others to focus their attention on the important matters – the hockey! I look forward to watching the club go from strength to strength over the coming years.</a:t>
            </a:r>
          </a:p>
          <a:p>
            <a:pPr algn="just"/>
            <a:endParaRPr lang="en-US" sz="1600" dirty="0"/>
          </a:p>
        </p:txBody>
      </p:sp>
      <p:pic>
        <p:nvPicPr>
          <p:cNvPr id="3" name="Picture 2">
            <a:extLst>
              <a:ext uri="{FF2B5EF4-FFF2-40B4-BE49-F238E27FC236}">
                <a16:creationId xmlns:a16="http://schemas.microsoft.com/office/drawing/2014/main" id="{5CEA12B3-14E0-432A-BED3-C71B1DDFF8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88363" y="2049002"/>
            <a:ext cx="4089152" cy="3066864"/>
          </a:xfrm>
          <a:prstGeom prst="rect">
            <a:avLst/>
          </a:prstGeom>
        </p:spPr>
      </p:pic>
      <p:sp>
        <p:nvSpPr>
          <p:cNvPr id="6" name="TextBox 5">
            <a:extLst>
              <a:ext uri="{FF2B5EF4-FFF2-40B4-BE49-F238E27FC236}">
                <a16:creationId xmlns:a16="http://schemas.microsoft.com/office/drawing/2014/main" id="{23BAD342-BB19-E247-BD69-6AEDA869E170}"/>
              </a:ext>
            </a:extLst>
          </p:cNvPr>
          <p:cNvSpPr txBox="1"/>
          <p:nvPr/>
        </p:nvSpPr>
        <p:spPr>
          <a:xfrm>
            <a:off x="4680065" y="1274826"/>
            <a:ext cx="4547062" cy="369332"/>
          </a:xfrm>
          <a:prstGeom prst="rect">
            <a:avLst/>
          </a:prstGeom>
          <a:noFill/>
        </p:spPr>
        <p:txBody>
          <a:bodyPr wrap="square" rtlCol="0">
            <a:spAutoFit/>
          </a:bodyPr>
          <a:lstStyle/>
          <a:p>
            <a:r>
              <a:rPr lang="en-US" b="1" u="sng" dirty="0"/>
              <a:t>Position</a:t>
            </a:r>
            <a:r>
              <a:rPr lang="en-US" b="1" dirty="0"/>
              <a:t>:-</a:t>
            </a:r>
            <a:r>
              <a:rPr lang="en-US" dirty="0"/>
              <a:t> Membership Secretary</a:t>
            </a:r>
          </a:p>
        </p:txBody>
      </p:sp>
      <p:pic>
        <p:nvPicPr>
          <p:cNvPr id="9" name="Picture 8">
            <a:extLst>
              <a:ext uri="{FF2B5EF4-FFF2-40B4-BE49-F238E27FC236}">
                <a16:creationId xmlns:a16="http://schemas.microsoft.com/office/drawing/2014/main" id="{14C74906-8EB4-9B4E-A8AE-4712B9B8CE8A}"/>
              </a:ext>
            </a:extLst>
          </p:cNvPr>
          <p:cNvPicPr/>
          <p:nvPr/>
        </p:nvPicPr>
        <p:blipFill>
          <a:blip r:embed="rId4"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10" name="Picture 9">
            <a:extLst>
              <a:ext uri="{FF2B5EF4-FFF2-40B4-BE49-F238E27FC236}">
                <a16:creationId xmlns:a16="http://schemas.microsoft.com/office/drawing/2014/main" id="{B2C1766F-6C05-B84C-A41E-88F788D01686}"/>
              </a:ext>
            </a:extLst>
          </p:cNvPr>
          <p:cNvPicPr>
            <a:picLocks noChangeAspect="1"/>
          </p:cNvPicPr>
          <p:nvPr/>
        </p:nvPicPr>
        <p:blipFill>
          <a:blip r:embed="rId5"/>
          <a:stretch>
            <a:fillRect/>
          </a:stretch>
        </p:blipFill>
        <p:spPr>
          <a:xfrm>
            <a:off x="0" y="5926238"/>
            <a:ext cx="1772064" cy="931762"/>
          </a:xfrm>
          <a:prstGeom prst="rect">
            <a:avLst/>
          </a:prstGeom>
        </p:spPr>
      </p:pic>
    </p:spTree>
    <p:extLst>
      <p:ext uri="{BB962C8B-B14F-4D97-AF65-F5344CB8AC3E}">
        <p14:creationId xmlns:p14="http://schemas.microsoft.com/office/powerpoint/2010/main" val="362721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D1A1F-3756-E740-9E4F-EC7E2E465983}"/>
              </a:ext>
            </a:extLst>
          </p:cNvPr>
          <p:cNvSpPr>
            <a:spLocks noGrp="1"/>
          </p:cNvSpPr>
          <p:nvPr>
            <p:ph type="title"/>
          </p:nvPr>
        </p:nvSpPr>
        <p:spPr>
          <a:xfrm>
            <a:off x="3146612" y="365125"/>
            <a:ext cx="8207188" cy="1325563"/>
          </a:xfrm>
        </p:spPr>
        <p:txBody>
          <a:bodyPr/>
          <a:lstStyle/>
          <a:p>
            <a:r>
              <a:rPr lang="en-US" b="1" dirty="0"/>
              <a:t>Agenda</a:t>
            </a:r>
          </a:p>
        </p:txBody>
      </p:sp>
      <p:sp>
        <p:nvSpPr>
          <p:cNvPr id="3" name="Content Placeholder 2">
            <a:extLst>
              <a:ext uri="{FF2B5EF4-FFF2-40B4-BE49-F238E27FC236}">
                <a16:creationId xmlns:a16="http://schemas.microsoft.com/office/drawing/2014/main" id="{F6CEF9C2-DF27-5B45-A826-5A043F328BFC}"/>
              </a:ext>
            </a:extLst>
          </p:cNvPr>
          <p:cNvSpPr>
            <a:spLocks noGrp="1"/>
          </p:cNvSpPr>
          <p:nvPr>
            <p:ph idx="1"/>
          </p:nvPr>
        </p:nvSpPr>
        <p:spPr>
          <a:xfrm>
            <a:off x="3146612" y="1825625"/>
            <a:ext cx="8207187" cy="4351338"/>
          </a:xfrm>
        </p:spPr>
        <p:txBody>
          <a:bodyPr>
            <a:normAutofit fontScale="85000" lnSpcReduction="20000"/>
          </a:bodyPr>
          <a:lstStyle/>
          <a:p>
            <a:pPr marL="0" indent="0">
              <a:buNone/>
            </a:pPr>
            <a:r>
              <a:rPr lang="en-GB" dirty="0"/>
              <a:t>Welcome and Introductions</a:t>
            </a:r>
          </a:p>
          <a:p>
            <a:pPr marL="0" indent="0">
              <a:buNone/>
            </a:pPr>
            <a:endParaRPr lang="en-GB" dirty="0"/>
          </a:p>
          <a:p>
            <a:pPr marL="0" indent="0">
              <a:buNone/>
            </a:pPr>
            <a:r>
              <a:rPr lang="en-GB" dirty="0"/>
              <a:t>Apologies for Absence</a:t>
            </a:r>
          </a:p>
          <a:p>
            <a:pPr marL="0" indent="0">
              <a:buNone/>
            </a:pPr>
            <a:endParaRPr lang="en-GB" dirty="0"/>
          </a:p>
          <a:p>
            <a:pPr marL="0" indent="0">
              <a:buNone/>
            </a:pPr>
            <a:r>
              <a:rPr lang="en-GB" dirty="0"/>
              <a:t>Chairperson’s Report</a:t>
            </a:r>
          </a:p>
          <a:p>
            <a:pPr marL="0" indent="0">
              <a:buNone/>
            </a:pPr>
            <a:endParaRPr lang="en-GB" dirty="0"/>
          </a:p>
          <a:p>
            <a:pPr marL="0" indent="0">
              <a:buNone/>
            </a:pPr>
            <a:r>
              <a:rPr lang="en-GB" dirty="0"/>
              <a:t>Treasurer’s Report</a:t>
            </a:r>
          </a:p>
          <a:p>
            <a:endParaRPr lang="en-GB" dirty="0"/>
          </a:p>
          <a:p>
            <a:pPr marL="0" indent="0">
              <a:buNone/>
            </a:pPr>
            <a:r>
              <a:rPr lang="en-GB" dirty="0"/>
              <a:t>Election of Committee</a:t>
            </a:r>
          </a:p>
          <a:p>
            <a:pPr marL="0" indent="0">
              <a:buNone/>
            </a:pPr>
            <a:endParaRPr lang="en-GB" dirty="0"/>
          </a:p>
          <a:p>
            <a:pPr marL="0" indent="0">
              <a:buNone/>
            </a:pPr>
            <a:r>
              <a:rPr lang="en-GB" dirty="0"/>
              <a:t>AOB </a:t>
            </a:r>
          </a:p>
          <a:p>
            <a:pPr marL="0" indent="0">
              <a:buNone/>
            </a:pPr>
            <a:endParaRPr lang="en-US" dirty="0"/>
          </a:p>
        </p:txBody>
      </p:sp>
      <p:pic>
        <p:nvPicPr>
          <p:cNvPr id="4" name="Picture 3">
            <a:extLst>
              <a:ext uri="{FF2B5EF4-FFF2-40B4-BE49-F238E27FC236}">
                <a16:creationId xmlns:a16="http://schemas.microsoft.com/office/drawing/2014/main" id="{ECAC9648-6175-DD43-982E-71A4A061BC73}"/>
              </a:ext>
            </a:extLst>
          </p:cNvPr>
          <p:cNvPicPr/>
          <p:nvPr/>
        </p:nvPicPr>
        <p:blipFill>
          <a:blip r:embed="rId2"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5" name="Picture 4">
            <a:extLst>
              <a:ext uri="{FF2B5EF4-FFF2-40B4-BE49-F238E27FC236}">
                <a16:creationId xmlns:a16="http://schemas.microsoft.com/office/drawing/2014/main" id="{11F242F3-BFB1-B447-B619-355F21E3EF56}"/>
              </a:ext>
            </a:extLst>
          </p:cNvPr>
          <p:cNvPicPr>
            <a:picLocks noChangeAspect="1"/>
          </p:cNvPicPr>
          <p:nvPr/>
        </p:nvPicPr>
        <p:blipFill>
          <a:blip r:embed="rId3"/>
          <a:stretch>
            <a:fillRect/>
          </a:stretch>
        </p:blipFill>
        <p:spPr>
          <a:xfrm>
            <a:off x="0" y="5926238"/>
            <a:ext cx="1772064" cy="931762"/>
          </a:xfrm>
          <a:prstGeom prst="rect">
            <a:avLst/>
          </a:prstGeom>
        </p:spPr>
      </p:pic>
    </p:spTree>
    <p:extLst>
      <p:ext uri="{BB962C8B-B14F-4D97-AF65-F5344CB8AC3E}">
        <p14:creationId xmlns:p14="http://schemas.microsoft.com/office/powerpoint/2010/main" val="1546837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DDA705-8788-9F4B-9AEB-4E6D12CF559A}"/>
              </a:ext>
            </a:extLst>
          </p:cNvPr>
          <p:cNvSpPr txBox="1"/>
          <p:nvPr/>
        </p:nvSpPr>
        <p:spPr>
          <a:xfrm>
            <a:off x="6700059" y="508463"/>
            <a:ext cx="1585206" cy="369332"/>
          </a:xfrm>
          <a:prstGeom prst="rect">
            <a:avLst/>
          </a:prstGeom>
          <a:noFill/>
        </p:spPr>
        <p:txBody>
          <a:bodyPr wrap="square" rtlCol="0">
            <a:spAutoFit/>
          </a:bodyPr>
          <a:lstStyle/>
          <a:p>
            <a:r>
              <a:rPr lang="en-US" b="1" u="sng" dirty="0"/>
              <a:t>Adam Ward</a:t>
            </a:r>
          </a:p>
        </p:txBody>
      </p:sp>
      <p:sp>
        <p:nvSpPr>
          <p:cNvPr id="7" name="TextBox 6">
            <a:extLst>
              <a:ext uri="{FF2B5EF4-FFF2-40B4-BE49-F238E27FC236}">
                <a16:creationId xmlns:a16="http://schemas.microsoft.com/office/drawing/2014/main" id="{F76CD5D2-4E4B-7846-BC64-96C0E38F7632}"/>
              </a:ext>
            </a:extLst>
          </p:cNvPr>
          <p:cNvSpPr txBox="1"/>
          <p:nvPr/>
        </p:nvSpPr>
        <p:spPr>
          <a:xfrm>
            <a:off x="5198225" y="1600200"/>
            <a:ext cx="6148648" cy="923330"/>
          </a:xfrm>
          <a:prstGeom prst="rect">
            <a:avLst/>
          </a:prstGeom>
          <a:noFill/>
        </p:spPr>
        <p:txBody>
          <a:bodyPr wrap="square" rtlCol="0">
            <a:spAutoFit/>
          </a:bodyPr>
          <a:lstStyle/>
          <a:p>
            <a:r>
              <a:rPr lang="en-US" b="1" u="sng" dirty="0"/>
              <a:t>Strengths</a:t>
            </a:r>
            <a:r>
              <a:rPr lang="en-US" dirty="0"/>
              <a:t> :- </a:t>
            </a:r>
          </a:p>
          <a:p>
            <a:r>
              <a:rPr lang="en-US" dirty="0"/>
              <a:t>Enthusiasm for all aspects of hockey, strong communicator, organized and committed to self development.</a:t>
            </a:r>
          </a:p>
        </p:txBody>
      </p:sp>
      <p:sp>
        <p:nvSpPr>
          <p:cNvPr id="8" name="TextBox 7">
            <a:extLst>
              <a:ext uri="{FF2B5EF4-FFF2-40B4-BE49-F238E27FC236}">
                <a16:creationId xmlns:a16="http://schemas.microsoft.com/office/drawing/2014/main" id="{71977285-0F9A-1C4B-80CC-33E1646AC39A}"/>
              </a:ext>
            </a:extLst>
          </p:cNvPr>
          <p:cNvSpPr txBox="1"/>
          <p:nvPr/>
        </p:nvSpPr>
        <p:spPr>
          <a:xfrm>
            <a:off x="4981450" y="2700067"/>
            <a:ext cx="6607629" cy="3970318"/>
          </a:xfrm>
          <a:prstGeom prst="rect">
            <a:avLst/>
          </a:prstGeom>
          <a:noFill/>
        </p:spPr>
        <p:txBody>
          <a:bodyPr wrap="square" rtlCol="0">
            <a:spAutoFit/>
          </a:bodyPr>
          <a:lstStyle/>
          <a:p>
            <a:r>
              <a:rPr lang="en-US" dirty="0"/>
              <a:t>     </a:t>
            </a:r>
            <a:r>
              <a:rPr lang="en-US" b="1" u="sng" dirty="0"/>
              <a:t>What do I bring to HCKP?</a:t>
            </a:r>
          </a:p>
          <a:p>
            <a:pPr marL="285750" indent="-285750">
              <a:buFontTx/>
              <a:buChar char="-"/>
            </a:pPr>
            <a:r>
              <a:rPr lang="en-US" dirty="0"/>
              <a:t>A qualified and experienced PE teacher with an in depth understanding of hockey organisation and governance. Currently  coaching in school, club and the EH Player Pathway.</a:t>
            </a:r>
          </a:p>
          <a:p>
            <a:pPr marL="285750" indent="-285750">
              <a:buFontTx/>
              <a:buChar char="-"/>
            </a:pPr>
            <a:endParaRPr lang="en-US" dirty="0"/>
          </a:p>
          <a:p>
            <a:pPr marL="285750" indent="-285750">
              <a:buFontTx/>
              <a:buChar char="-"/>
            </a:pPr>
            <a:r>
              <a:rPr lang="en-US" dirty="0"/>
              <a:t>Great Britain Advanced Coaching Program 2020 - 2022</a:t>
            </a:r>
          </a:p>
          <a:p>
            <a:pPr marL="285750" indent="-285750">
              <a:buFontTx/>
              <a:buChar char="-"/>
            </a:pPr>
            <a:endParaRPr lang="en-US" dirty="0"/>
          </a:p>
          <a:p>
            <a:pPr marL="285750" indent="-285750">
              <a:buFontTx/>
              <a:buChar char="-"/>
            </a:pPr>
            <a:r>
              <a:rPr lang="en-US" dirty="0"/>
              <a:t>I am passionate about contributing to the development of the coaching program at HC Knole Park and I am proactive in sourcing new ideas and/or initiatives.</a:t>
            </a:r>
          </a:p>
          <a:p>
            <a:pPr marL="285750" indent="-285750">
              <a:buFontTx/>
              <a:buChar char="-"/>
            </a:pPr>
            <a:endParaRPr lang="en-US" dirty="0"/>
          </a:p>
          <a:p>
            <a:pPr marL="285750" indent="-285750">
              <a:buFontTx/>
              <a:buChar char="-"/>
            </a:pPr>
            <a:r>
              <a:rPr lang="en-US" dirty="0"/>
              <a:t>I am committed to making everyone feel welcome and to making HC Knole Park a friendly inclusive environment for everyone.</a:t>
            </a:r>
          </a:p>
          <a:p>
            <a:pPr marL="285750" indent="-285750">
              <a:buFontTx/>
              <a:buChar char="-"/>
            </a:pP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4400" y="1600200"/>
            <a:ext cx="3494314" cy="4179511"/>
          </a:xfrm>
          <a:prstGeom prst="rect">
            <a:avLst/>
          </a:prstGeom>
        </p:spPr>
      </p:pic>
      <p:sp>
        <p:nvSpPr>
          <p:cNvPr id="6" name="TextBox 5">
            <a:extLst>
              <a:ext uri="{FF2B5EF4-FFF2-40B4-BE49-F238E27FC236}">
                <a16:creationId xmlns:a16="http://schemas.microsoft.com/office/drawing/2014/main" id="{47E17AA7-F378-A543-9CB5-25C19E83293D}"/>
              </a:ext>
            </a:extLst>
          </p:cNvPr>
          <p:cNvSpPr txBox="1"/>
          <p:nvPr/>
        </p:nvSpPr>
        <p:spPr>
          <a:xfrm>
            <a:off x="5219131" y="1054331"/>
            <a:ext cx="4547062" cy="369332"/>
          </a:xfrm>
          <a:prstGeom prst="rect">
            <a:avLst/>
          </a:prstGeom>
          <a:noFill/>
        </p:spPr>
        <p:txBody>
          <a:bodyPr wrap="square" rtlCol="0">
            <a:spAutoFit/>
          </a:bodyPr>
          <a:lstStyle/>
          <a:p>
            <a:r>
              <a:rPr lang="en-US" b="1" u="sng" dirty="0"/>
              <a:t>Position</a:t>
            </a:r>
            <a:r>
              <a:rPr lang="en-US" b="1" dirty="0"/>
              <a:t>:-</a:t>
            </a:r>
            <a:r>
              <a:rPr lang="en-US" dirty="0"/>
              <a:t> Club Captain &amp; Twitter</a:t>
            </a:r>
          </a:p>
        </p:txBody>
      </p:sp>
      <p:pic>
        <p:nvPicPr>
          <p:cNvPr id="9" name="Picture 8">
            <a:extLst>
              <a:ext uri="{FF2B5EF4-FFF2-40B4-BE49-F238E27FC236}">
                <a16:creationId xmlns:a16="http://schemas.microsoft.com/office/drawing/2014/main" id="{D87FE520-21A2-4A47-B94A-9B6CD81710A3}"/>
              </a:ext>
            </a:extLst>
          </p:cNvPr>
          <p:cNvPicPr/>
          <p:nvPr/>
        </p:nvPicPr>
        <p:blipFill>
          <a:blip r:embed="rId4"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10" name="Picture 9">
            <a:extLst>
              <a:ext uri="{FF2B5EF4-FFF2-40B4-BE49-F238E27FC236}">
                <a16:creationId xmlns:a16="http://schemas.microsoft.com/office/drawing/2014/main" id="{778A5764-1698-384F-82D2-35C74B5B4F2B}"/>
              </a:ext>
            </a:extLst>
          </p:cNvPr>
          <p:cNvPicPr>
            <a:picLocks noChangeAspect="1"/>
          </p:cNvPicPr>
          <p:nvPr/>
        </p:nvPicPr>
        <p:blipFill>
          <a:blip r:embed="rId5"/>
          <a:stretch>
            <a:fillRect/>
          </a:stretch>
        </p:blipFill>
        <p:spPr>
          <a:xfrm>
            <a:off x="0" y="5926238"/>
            <a:ext cx="1772064" cy="931762"/>
          </a:xfrm>
          <a:prstGeom prst="rect">
            <a:avLst/>
          </a:prstGeom>
        </p:spPr>
      </p:pic>
    </p:spTree>
    <p:extLst>
      <p:ext uri="{BB962C8B-B14F-4D97-AF65-F5344CB8AC3E}">
        <p14:creationId xmlns:p14="http://schemas.microsoft.com/office/powerpoint/2010/main" val="603171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54C8-681F-AC40-BF5E-8FF8F849A76B}"/>
              </a:ext>
            </a:extLst>
          </p:cNvPr>
          <p:cNvSpPr>
            <a:spLocks noGrp="1"/>
          </p:cNvSpPr>
          <p:nvPr>
            <p:ph type="title"/>
          </p:nvPr>
        </p:nvSpPr>
        <p:spPr/>
        <p:txBody>
          <a:bodyPr/>
          <a:lstStyle/>
          <a:p>
            <a:pPr algn="ctr"/>
            <a:r>
              <a:rPr lang="en-US" b="1" dirty="0"/>
              <a:t>I want to help! </a:t>
            </a:r>
          </a:p>
        </p:txBody>
      </p:sp>
      <p:sp>
        <p:nvSpPr>
          <p:cNvPr id="3" name="Content Placeholder 2">
            <a:extLst>
              <a:ext uri="{FF2B5EF4-FFF2-40B4-BE49-F238E27FC236}">
                <a16:creationId xmlns:a16="http://schemas.microsoft.com/office/drawing/2014/main" id="{27B7ED37-C4C3-F741-A7DD-23421F9471CA}"/>
              </a:ext>
            </a:extLst>
          </p:cNvPr>
          <p:cNvSpPr>
            <a:spLocks noGrp="1"/>
          </p:cNvSpPr>
          <p:nvPr>
            <p:ph idx="1"/>
          </p:nvPr>
        </p:nvSpPr>
        <p:spPr/>
        <p:txBody>
          <a:bodyPr>
            <a:normAutofit/>
          </a:bodyPr>
          <a:lstStyle/>
          <a:p>
            <a:pPr marL="0" indent="0">
              <a:buNone/>
            </a:pPr>
            <a:r>
              <a:rPr lang="en-US" dirty="0"/>
              <a:t>If you are inspired by the HCKP Committee and would like to get involved in any capacity through the Pod System please get in contact:</a:t>
            </a:r>
          </a:p>
          <a:p>
            <a:pPr marL="0" indent="0">
              <a:buNone/>
            </a:pPr>
            <a:endParaRPr lang="en-US" dirty="0"/>
          </a:p>
          <a:p>
            <a:pPr marL="0" indent="0">
              <a:buNone/>
            </a:pPr>
            <a:r>
              <a:rPr lang="en-US" b="1" dirty="0"/>
              <a:t>Kelly:</a:t>
            </a:r>
            <a:r>
              <a:rPr lang="en-US" dirty="0"/>
              <a:t> hckpsecretary@gmail.com</a:t>
            </a:r>
          </a:p>
          <a:p>
            <a:pPr marL="0" indent="0">
              <a:buNone/>
            </a:pPr>
            <a:endParaRPr lang="en-US" dirty="0"/>
          </a:p>
          <a:p>
            <a:pPr marL="0" indent="0">
              <a:buNone/>
            </a:pPr>
            <a:r>
              <a:rPr lang="en-US" b="1" dirty="0"/>
              <a:t>Ruth:</a:t>
            </a:r>
            <a:r>
              <a:rPr lang="en-US" dirty="0"/>
              <a:t> hckp.chair@gmail.com </a:t>
            </a:r>
          </a:p>
          <a:p>
            <a:pPr marL="0" indent="0">
              <a:buNone/>
            </a:pPr>
            <a:endParaRPr lang="en-US" dirty="0"/>
          </a:p>
          <a:p>
            <a:pPr marL="0" indent="0">
              <a:buNone/>
            </a:pPr>
            <a:r>
              <a:rPr lang="en-US" b="1" dirty="0"/>
              <a:t>Duncan:</a:t>
            </a:r>
            <a:r>
              <a:rPr lang="en-US" dirty="0"/>
              <a:t> duncan@thehockeyacademy.co.uk </a:t>
            </a:r>
          </a:p>
        </p:txBody>
      </p:sp>
      <p:pic>
        <p:nvPicPr>
          <p:cNvPr id="4" name="Picture 3">
            <a:extLst>
              <a:ext uri="{FF2B5EF4-FFF2-40B4-BE49-F238E27FC236}">
                <a16:creationId xmlns:a16="http://schemas.microsoft.com/office/drawing/2014/main" id="{5ABB536B-7834-D34F-9F76-7CA780E934C5}"/>
              </a:ext>
            </a:extLst>
          </p:cNvPr>
          <p:cNvPicPr/>
          <p:nvPr/>
        </p:nvPicPr>
        <p:blipFill>
          <a:blip r:embed="rId2"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5" name="Picture 4">
            <a:extLst>
              <a:ext uri="{FF2B5EF4-FFF2-40B4-BE49-F238E27FC236}">
                <a16:creationId xmlns:a16="http://schemas.microsoft.com/office/drawing/2014/main" id="{9605CCB9-016F-3D4C-B7CC-255FADE17547}"/>
              </a:ext>
            </a:extLst>
          </p:cNvPr>
          <p:cNvPicPr>
            <a:picLocks noChangeAspect="1"/>
          </p:cNvPicPr>
          <p:nvPr/>
        </p:nvPicPr>
        <p:blipFill>
          <a:blip r:embed="rId3"/>
          <a:stretch>
            <a:fillRect/>
          </a:stretch>
        </p:blipFill>
        <p:spPr>
          <a:xfrm>
            <a:off x="0" y="5926238"/>
            <a:ext cx="1772064" cy="931762"/>
          </a:xfrm>
          <a:prstGeom prst="rect">
            <a:avLst/>
          </a:prstGeom>
        </p:spPr>
      </p:pic>
    </p:spTree>
    <p:extLst>
      <p:ext uri="{BB962C8B-B14F-4D97-AF65-F5344CB8AC3E}">
        <p14:creationId xmlns:p14="http://schemas.microsoft.com/office/powerpoint/2010/main" val="3584764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D552-43CD-4D49-AE1C-1B4D2D6C5F29}"/>
              </a:ext>
            </a:extLst>
          </p:cNvPr>
          <p:cNvSpPr>
            <a:spLocks noGrp="1"/>
          </p:cNvSpPr>
          <p:nvPr>
            <p:ph type="ctrTitle"/>
          </p:nvPr>
        </p:nvSpPr>
        <p:spPr/>
        <p:txBody>
          <a:bodyPr/>
          <a:lstStyle/>
          <a:p>
            <a:r>
              <a:rPr lang="en-US" b="1" dirty="0"/>
              <a:t>HC Knole Park </a:t>
            </a:r>
          </a:p>
        </p:txBody>
      </p:sp>
      <p:sp>
        <p:nvSpPr>
          <p:cNvPr id="3" name="Subtitle 2">
            <a:extLst>
              <a:ext uri="{FF2B5EF4-FFF2-40B4-BE49-F238E27FC236}">
                <a16:creationId xmlns:a16="http://schemas.microsoft.com/office/drawing/2014/main" id="{035C7845-84B2-3342-BA0E-BAC8D06A4E0D}"/>
              </a:ext>
            </a:extLst>
          </p:cNvPr>
          <p:cNvSpPr>
            <a:spLocks noGrp="1"/>
          </p:cNvSpPr>
          <p:nvPr>
            <p:ph type="subTitle" idx="1"/>
          </p:nvPr>
        </p:nvSpPr>
        <p:spPr/>
        <p:txBody>
          <a:bodyPr>
            <a:normAutofit/>
          </a:bodyPr>
          <a:lstStyle/>
          <a:p>
            <a:r>
              <a:rPr lang="en-US" sz="3600" b="1" dirty="0"/>
              <a:t>Club Constitution Amendments</a:t>
            </a:r>
          </a:p>
        </p:txBody>
      </p:sp>
      <p:pic>
        <p:nvPicPr>
          <p:cNvPr id="5" name="Picture 4">
            <a:extLst>
              <a:ext uri="{FF2B5EF4-FFF2-40B4-BE49-F238E27FC236}">
                <a16:creationId xmlns:a16="http://schemas.microsoft.com/office/drawing/2014/main" id="{4D93E73F-8019-8045-BA3D-C62C56AAFB44}"/>
              </a:ext>
            </a:extLst>
          </p:cNvPr>
          <p:cNvPicPr/>
          <p:nvPr/>
        </p:nvPicPr>
        <p:blipFill>
          <a:blip r:embed="rId2"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6" name="Picture 5">
            <a:extLst>
              <a:ext uri="{FF2B5EF4-FFF2-40B4-BE49-F238E27FC236}">
                <a16:creationId xmlns:a16="http://schemas.microsoft.com/office/drawing/2014/main" id="{53A7BB47-D376-A944-9E21-36C0D60439E7}"/>
              </a:ext>
            </a:extLst>
          </p:cNvPr>
          <p:cNvPicPr>
            <a:picLocks noChangeAspect="1"/>
          </p:cNvPicPr>
          <p:nvPr/>
        </p:nvPicPr>
        <p:blipFill>
          <a:blip r:embed="rId3"/>
          <a:stretch>
            <a:fillRect/>
          </a:stretch>
        </p:blipFill>
        <p:spPr>
          <a:xfrm>
            <a:off x="0" y="5926238"/>
            <a:ext cx="1772064" cy="931762"/>
          </a:xfrm>
          <a:prstGeom prst="rect">
            <a:avLst/>
          </a:prstGeom>
        </p:spPr>
      </p:pic>
    </p:spTree>
    <p:extLst>
      <p:ext uri="{BB962C8B-B14F-4D97-AF65-F5344CB8AC3E}">
        <p14:creationId xmlns:p14="http://schemas.microsoft.com/office/powerpoint/2010/main" val="1222699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D552-43CD-4D49-AE1C-1B4D2D6C5F29}"/>
              </a:ext>
            </a:extLst>
          </p:cNvPr>
          <p:cNvSpPr>
            <a:spLocks noGrp="1"/>
          </p:cNvSpPr>
          <p:nvPr>
            <p:ph type="ctrTitle"/>
          </p:nvPr>
        </p:nvSpPr>
        <p:spPr/>
        <p:txBody>
          <a:bodyPr/>
          <a:lstStyle/>
          <a:p>
            <a:r>
              <a:rPr lang="en-US" b="1" dirty="0"/>
              <a:t>HC Knole Park </a:t>
            </a:r>
          </a:p>
        </p:txBody>
      </p:sp>
      <p:sp>
        <p:nvSpPr>
          <p:cNvPr id="3" name="Subtitle 2">
            <a:extLst>
              <a:ext uri="{FF2B5EF4-FFF2-40B4-BE49-F238E27FC236}">
                <a16:creationId xmlns:a16="http://schemas.microsoft.com/office/drawing/2014/main" id="{035C7845-84B2-3342-BA0E-BAC8D06A4E0D}"/>
              </a:ext>
            </a:extLst>
          </p:cNvPr>
          <p:cNvSpPr>
            <a:spLocks noGrp="1"/>
          </p:cNvSpPr>
          <p:nvPr>
            <p:ph type="subTitle" idx="1"/>
          </p:nvPr>
        </p:nvSpPr>
        <p:spPr/>
        <p:txBody>
          <a:bodyPr>
            <a:normAutofit/>
          </a:bodyPr>
          <a:lstStyle/>
          <a:p>
            <a:r>
              <a:rPr lang="en-US" sz="3600" b="1" dirty="0"/>
              <a:t>Any other business?</a:t>
            </a:r>
          </a:p>
        </p:txBody>
      </p:sp>
      <p:pic>
        <p:nvPicPr>
          <p:cNvPr id="5" name="Picture 4">
            <a:extLst>
              <a:ext uri="{FF2B5EF4-FFF2-40B4-BE49-F238E27FC236}">
                <a16:creationId xmlns:a16="http://schemas.microsoft.com/office/drawing/2014/main" id="{4D93E73F-8019-8045-BA3D-C62C56AAFB44}"/>
              </a:ext>
            </a:extLst>
          </p:cNvPr>
          <p:cNvPicPr/>
          <p:nvPr/>
        </p:nvPicPr>
        <p:blipFill>
          <a:blip r:embed="rId2"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6" name="Picture 5">
            <a:extLst>
              <a:ext uri="{FF2B5EF4-FFF2-40B4-BE49-F238E27FC236}">
                <a16:creationId xmlns:a16="http://schemas.microsoft.com/office/drawing/2014/main" id="{53A7BB47-D376-A944-9E21-36C0D60439E7}"/>
              </a:ext>
            </a:extLst>
          </p:cNvPr>
          <p:cNvPicPr>
            <a:picLocks noChangeAspect="1"/>
          </p:cNvPicPr>
          <p:nvPr/>
        </p:nvPicPr>
        <p:blipFill>
          <a:blip r:embed="rId3"/>
          <a:stretch>
            <a:fillRect/>
          </a:stretch>
        </p:blipFill>
        <p:spPr>
          <a:xfrm>
            <a:off x="0" y="5926238"/>
            <a:ext cx="1772064" cy="931762"/>
          </a:xfrm>
          <a:prstGeom prst="rect">
            <a:avLst/>
          </a:prstGeom>
        </p:spPr>
      </p:pic>
    </p:spTree>
    <p:extLst>
      <p:ext uri="{BB962C8B-B14F-4D97-AF65-F5344CB8AC3E}">
        <p14:creationId xmlns:p14="http://schemas.microsoft.com/office/powerpoint/2010/main" val="3391438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B4DAE8-671A-D841-ACA7-C8FE589F6B3B}"/>
              </a:ext>
            </a:extLst>
          </p:cNvPr>
          <p:cNvPicPr/>
          <p:nvPr/>
        </p:nvPicPr>
        <p:blipFill>
          <a:blip r:embed="rId2"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9" name="Picture 8">
            <a:extLst>
              <a:ext uri="{FF2B5EF4-FFF2-40B4-BE49-F238E27FC236}">
                <a16:creationId xmlns:a16="http://schemas.microsoft.com/office/drawing/2014/main" id="{C077C290-54E1-C747-A31E-5CDCD2E3C78F}"/>
              </a:ext>
            </a:extLst>
          </p:cNvPr>
          <p:cNvPicPr>
            <a:picLocks noChangeAspect="1"/>
          </p:cNvPicPr>
          <p:nvPr/>
        </p:nvPicPr>
        <p:blipFill>
          <a:blip r:embed="rId3"/>
          <a:stretch>
            <a:fillRect/>
          </a:stretch>
        </p:blipFill>
        <p:spPr>
          <a:xfrm>
            <a:off x="0" y="5926238"/>
            <a:ext cx="1772064" cy="931762"/>
          </a:xfrm>
          <a:prstGeom prst="rect">
            <a:avLst/>
          </a:prstGeom>
        </p:spPr>
      </p:pic>
      <p:sp>
        <p:nvSpPr>
          <p:cNvPr id="3" name="Content Placeholder 2">
            <a:extLst>
              <a:ext uri="{FF2B5EF4-FFF2-40B4-BE49-F238E27FC236}">
                <a16:creationId xmlns:a16="http://schemas.microsoft.com/office/drawing/2014/main" id="{C8AC3F13-C445-964C-964E-114018D9DB16}"/>
              </a:ext>
            </a:extLst>
          </p:cNvPr>
          <p:cNvSpPr>
            <a:spLocks noGrp="1"/>
          </p:cNvSpPr>
          <p:nvPr>
            <p:ph idx="1"/>
          </p:nvPr>
        </p:nvSpPr>
        <p:spPr/>
        <p:txBody>
          <a:bodyPr/>
          <a:lstStyle/>
          <a:p>
            <a:pPr marL="0" indent="0">
              <a:buNone/>
            </a:pPr>
            <a:r>
              <a:rPr lang="en-US" dirty="0"/>
              <a:t>Ruth’s Video</a:t>
            </a:r>
          </a:p>
        </p:txBody>
      </p:sp>
    </p:spTree>
    <p:extLst>
      <p:ext uri="{BB962C8B-B14F-4D97-AF65-F5344CB8AC3E}">
        <p14:creationId xmlns:p14="http://schemas.microsoft.com/office/powerpoint/2010/main" val="2774389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8BAB0C-7F44-CF45-A851-21AD90DED39D}"/>
              </a:ext>
            </a:extLst>
          </p:cNvPr>
          <p:cNvSpPr>
            <a:spLocks noGrp="1"/>
          </p:cNvSpPr>
          <p:nvPr>
            <p:ph idx="1"/>
          </p:nvPr>
        </p:nvSpPr>
        <p:spPr/>
        <p:txBody>
          <a:bodyPr/>
          <a:lstStyle/>
          <a:p>
            <a:r>
              <a:rPr lang="en-US" dirty="0"/>
              <a:t>Closing video</a:t>
            </a:r>
          </a:p>
        </p:txBody>
      </p:sp>
    </p:spTree>
    <p:extLst>
      <p:ext uri="{BB962C8B-B14F-4D97-AF65-F5344CB8AC3E}">
        <p14:creationId xmlns:p14="http://schemas.microsoft.com/office/powerpoint/2010/main" val="708514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A774FC-7BF9-414D-A7D6-6D93C20B4B9B}"/>
              </a:ext>
            </a:extLst>
          </p:cNvPr>
          <p:cNvPicPr/>
          <p:nvPr/>
        </p:nvPicPr>
        <p:blipFill>
          <a:blip r:embed="rId2"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6" name="Picture 5">
            <a:extLst>
              <a:ext uri="{FF2B5EF4-FFF2-40B4-BE49-F238E27FC236}">
                <a16:creationId xmlns:a16="http://schemas.microsoft.com/office/drawing/2014/main" id="{CF30BCFA-4D70-5044-8692-4A1EE81B134C}"/>
              </a:ext>
            </a:extLst>
          </p:cNvPr>
          <p:cNvPicPr>
            <a:picLocks noChangeAspect="1"/>
          </p:cNvPicPr>
          <p:nvPr/>
        </p:nvPicPr>
        <p:blipFill>
          <a:blip r:embed="rId3"/>
          <a:stretch>
            <a:fillRect/>
          </a:stretch>
        </p:blipFill>
        <p:spPr>
          <a:xfrm>
            <a:off x="0" y="5926238"/>
            <a:ext cx="1772064" cy="931762"/>
          </a:xfrm>
          <a:prstGeom prst="rect">
            <a:avLst/>
          </a:prstGeom>
        </p:spPr>
      </p:pic>
      <p:sp>
        <p:nvSpPr>
          <p:cNvPr id="3" name="Content Placeholder 2">
            <a:extLst>
              <a:ext uri="{FF2B5EF4-FFF2-40B4-BE49-F238E27FC236}">
                <a16:creationId xmlns:a16="http://schemas.microsoft.com/office/drawing/2014/main" id="{3CE7F933-85BA-C54C-9A40-FB0BB5D87166}"/>
              </a:ext>
            </a:extLst>
          </p:cNvPr>
          <p:cNvSpPr>
            <a:spLocks noGrp="1"/>
          </p:cNvSpPr>
          <p:nvPr>
            <p:ph idx="1"/>
          </p:nvPr>
        </p:nvSpPr>
        <p:spPr/>
        <p:txBody>
          <a:bodyPr/>
          <a:lstStyle/>
          <a:p>
            <a:pPr marL="0" indent="0">
              <a:buNone/>
            </a:pPr>
            <a:r>
              <a:rPr lang="en-US" dirty="0" err="1"/>
              <a:t>Willemijn’s</a:t>
            </a:r>
            <a:r>
              <a:rPr lang="en-US" dirty="0"/>
              <a:t> Video</a:t>
            </a:r>
          </a:p>
        </p:txBody>
      </p:sp>
    </p:spTree>
    <p:extLst>
      <p:ext uri="{BB962C8B-B14F-4D97-AF65-F5344CB8AC3E}">
        <p14:creationId xmlns:p14="http://schemas.microsoft.com/office/powerpoint/2010/main" val="420147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9575E9-5F46-0E43-9B1F-C262942229F8}"/>
              </a:ext>
            </a:extLst>
          </p:cNvPr>
          <p:cNvPicPr/>
          <p:nvPr/>
        </p:nvPicPr>
        <p:blipFill>
          <a:blip r:embed="rId2"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5" name="Picture 4">
            <a:extLst>
              <a:ext uri="{FF2B5EF4-FFF2-40B4-BE49-F238E27FC236}">
                <a16:creationId xmlns:a16="http://schemas.microsoft.com/office/drawing/2014/main" id="{1454492A-A6B0-8540-A4F5-9F02513D7337}"/>
              </a:ext>
            </a:extLst>
          </p:cNvPr>
          <p:cNvPicPr>
            <a:picLocks noChangeAspect="1"/>
          </p:cNvPicPr>
          <p:nvPr/>
        </p:nvPicPr>
        <p:blipFill>
          <a:blip r:embed="rId3"/>
          <a:stretch>
            <a:fillRect/>
          </a:stretch>
        </p:blipFill>
        <p:spPr>
          <a:xfrm>
            <a:off x="0" y="5926238"/>
            <a:ext cx="1772064" cy="931762"/>
          </a:xfrm>
          <a:prstGeom prst="rect">
            <a:avLst/>
          </a:prstGeom>
        </p:spPr>
      </p:pic>
      <p:sp>
        <p:nvSpPr>
          <p:cNvPr id="3" name="Content Placeholder 2">
            <a:extLst>
              <a:ext uri="{FF2B5EF4-FFF2-40B4-BE49-F238E27FC236}">
                <a16:creationId xmlns:a16="http://schemas.microsoft.com/office/drawing/2014/main" id="{9B69A940-15B7-BB4A-924F-CCB16A296AE5}"/>
              </a:ext>
            </a:extLst>
          </p:cNvPr>
          <p:cNvSpPr>
            <a:spLocks noGrp="1"/>
          </p:cNvSpPr>
          <p:nvPr>
            <p:ph idx="1"/>
          </p:nvPr>
        </p:nvSpPr>
        <p:spPr/>
        <p:txBody>
          <a:bodyPr/>
          <a:lstStyle/>
          <a:p>
            <a:pPr marL="0" indent="0">
              <a:buNone/>
            </a:pPr>
            <a:r>
              <a:rPr lang="en-US" dirty="0"/>
              <a:t>Duncan’s video</a:t>
            </a:r>
          </a:p>
        </p:txBody>
      </p:sp>
    </p:spTree>
    <p:extLst>
      <p:ext uri="{BB962C8B-B14F-4D97-AF65-F5344CB8AC3E}">
        <p14:creationId xmlns:p14="http://schemas.microsoft.com/office/powerpoint/2010/main" val="229782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EAB903-B43E-9246-A879-D9AD29A5D668}"/>
              </a:ext>
            </a:extLst>
          </p:cNvPr>
          <p:cNvSpPr>
            <a:spLocks noGrp="1"/>
          </p:cNvSpPr>
          <p:nvPr>
            <p:ph idx="1"/>
          </p:nvPr>
        </p:nvSpPr>
        <p:spPr/>
        <p:txBody>
          <a:bodyPr/>
          <a:lstStyle/>
          <a:p>
            <a:pPr marL="0" indent="0">
              <a:buNone/>
            </a:pPr>
            <a:r>
              <a:rPr lang="en-US" dirty="0"/>
              <a:t>Season Summary Video Part 2</a:t>
            </a:r>
          </a:p>
        </p:txBody>
      </p:sp>
    </p:spTree>
    <p:extLst>
      <p:ext uri="{BB962C8B-B14F-4D97-AF65-F5344CB8AC3E}">
        <p14:creationId xmlns:p14="http://schemas.microsoft.com/office/powerpoint/2010/main" val="252670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5364" y="-491500"/>
            <a:ext cx="9144000" cy="2387600"/>
          </a:xfrm>
        </p:spPr>
        <p:txBody>
          <a:bodyPr>
            <a:normAutofit/>
          </a:bodyPr>
          <a:lstStyle/>
          <a:p>
            <a:r>
              <a:rPr lang="en-GB" sz="8800" b="1" dirty="0">
                <a:solidFill>
                  <a:srgbClr val="002060"/>
                </a:solidFill>
              </a:rPr>
              <a:t>HC </a:t>
            </a:r>
            <a:r>
              <a:rPr lang="en-GB" sz="8800" b="1" dirty="0" err="1">
                <a:solidFill>
                  <a:srgbClr val="002060"/>
                </a:solidFill>
              </a:rPr>
              <a:t>Knole</a:t>
            </a:r>
            <a:r>
              <a:rPr lang="en-GB" sz="8800" b="1" dirty="0">
                <a:solidFill>
                  <a:srgbClr val="002060"/>
                </a:solidFill>
              </a:rPr>
              <a:t> Park</a:t>
            </a:r>
          </a:p>
        </p:txBody>
      </p:sp>
      <p:sp>
        <p:nvSpPr>
          <p:cNvPr id="5" name="TextBox 4"/>
          <p:cNvSpPr txBox="1"/>
          <p:nvPr/>
        </p:nvSpPr>
        <p:spPr>
          <a:xfrm>
            <a:off x="322729" y="1663383"/>
            <a:ext cx="11869271" cy="646331"/>
          </a:xfrm>
          <a:prstGeom prst="rect">
            <a:avLst/>
          </a:prstGeom>
          <a:noFill/>
        </p:spPr>
        <p:txBody>
          <a:bodyPr wrap="square" rtlCol="0">
            <a:spAutoFit/>
          </a:bodyPr>
          <a:lstStyle/>
          <a:p>
            <a:pPr algn="ctr"/>
            <a:r>
              <a:rPr lang="en-GB" b="1" i="1" dirty="0">
                <a:solidFill>
                  <a:srgbClr val="002060"/>
                </a:solidFill>
              </a:rPr>
              <a:t>A forward-thinking, creative and inspirational hockey club for </a:t>
            </a:r>
          </a:p>
          <a:p>
            <a:pPr algn="ctr"/>
            <a:r>
              <a:rPr lang="en-GB" b="1" i="1" dirty="0">
                <a:solidFill>
                  <a:srgbClr val="002060"/>
                </a:solidFill>
              </a:rPr>
              <a:t>all hockey players wishing to progress their hockey</a:t>
            </a:r>
            <a:endParaRPr lang="en-GB" i="1" dirty="0">
              <a:solidFill>
                <a:srgbClr val="002060"/>
              </a:solidFill>
            </a:endParaRPr>
          </a:p>
        </p:txBody>
      </p:sp>
      <p:pic>
        <p:nvPicPr>
          <p:cNvPr id="7" name="Picture 6"/>
          <p:cNvPicPr>
            <a:picLocks noChangeAspect="1"/>
          </p:cNvPicPr>
          <p:nvPr/>
        </p:nvPicPr>
        <p:blipFill>
          <a:blip r:embed="rId2"/>
          <a:stretch>
            <a:fillRect/>
          </a:stretch>
        </p:blipFill>
        <p:spPr>
          <a:xfrm>
            <a:off x="2937653" y="3795351"/>
            <a:ext cx="6846894" cy="1796851"/>
          </a:xfrm>
          <a:prstGeom prst="rect">
            <a:avLst/>
          </a:prstGeom>
        </p:spPr>
      </p:pic>
      <p:pic>
        <p:nvPicPr>
          <p:cNvPr id="3" name="Picture 2"/>
          <p:cNvPicPr>
            <a:picLocks noChangeAspect="1"/>
          </p:cNvPicPr>
          <p:nvPr/>
        </p:nvPicPr>
        <p:blipFill>
          <a:blip r:embed="rId3"/>
          <a:stretch>
            <a:fillRect/>
          </a:stretch>
        </p:blipFill>
        <p:spPr>
          <a:xfrm>
            <a:off x="2937654" y="5592202"/>
            <a:ext cx="6846893" cy="915458"/>
          </a:xfrm>
          <a:prstGeom prst="rect">
            <a:avLst/>
          </a:prstGeom>
        </p:spPr>
      </p:pic>
      <p:sp>
        <p:nvSpPr>
          <p:cNvPr id="8" name="TextBox 7">
            <a:extLst>
              <a:ext uri="{FF2B5EF4-FFF2-40B4-BE49-F238E27FC236}">
                <a16:creationId xmlns:a16="http://schemas.microsoft.com/office/drawing/2014/main" id="{D64356C3-1A2E-754C-8C48-C9ADC5608CC8}"/>
              </a:ext>
            </a:extLst>
          </p:cNvPr>
          <p:cNvSpPr txBox="1"/>
          <p:nvPr/>
        </p:nvSpPr>
        <p:spPr>
          <a:xfrm>
            <a:off x="3732725" y="2851140"/>
            <a:ext cx="4726550" cy="830997"/>
          </a:xfrm>
          <a:prstGeom prst="rect">
            <a:avLst/>
          </a:prstGeom>
          <a:noFill/>
        </p:spPr>
        <p:txBody>
          <a:bodyPr wrap="none" rtlCol="0">
            <a:spAutoFit/>
          </a:bodyPr>
          <a:lstStyle/>
          <a:p>
            <a:pPr algn="ctr"/>
            <a:r>
              <a:rPr lang="en-US" sz="2400" b="1" dirty="0">
                <a:solidFill>
                  <a:srgbClr val="002060"/>
                </a:solidFill>
              </a:rPr>
              <a:t>FINANCE REPORT 2019/20</a:t>
            </a:r>
          </a:p>
          <a:p>
            <a:pPr algn="ctr"/>
            <a:r>
              <a:rPr lang="en-US" sz="2400" b="1" dirty="0">
                <a:solidFill>
                  <a:srgbClr val="002060"/>
                </a:solidFill>
              </a:rPr>
              <a:t>Sue Foxley, HC Knole Park Treasurer</a:t>
            </a:r>
          </a:p>
        </p:txBody>
      </p:sp>
      <p:pic>
        <p:nvPicPr>
          <p:cNvPr id="9" name="Picture 8">
            <a:extLst>
              <a:ext uri="{FF2B5EF4-FFF2-40B4-BE49-F238E27FC236}">
                <a16:creationId xmlns:a16="http://schemas.microsoft.com/office/drawing/2014/main" id="{E4CA473A-4536-DA46-AF23-65E5FB88A82A}"/>
              </a:ext>
            </a:extLst>
          </p:cNvPr>
          <p:cNvPicPr/>
          <p:nvPr/>
        </p:nvPicPr>
        <p:blipFill>
          <a:blip r:embed="rId4" cstate="print">
            <a:extLst>
              <a:ext uri="{28A0092B-C50C-407E-A947-70E740481C1C}">
                <a14:useLocalDpi xmlns:a14="http://schemas.microsoft.com/office/drawing/2010/main"/>
              </a:ext>
            </a:extLst>
          </a:blip>
          <a:stretch>
            <a:fillRect/>
          </a:stretch>
        </p:blipFill>
        <p:spPr>
          <a:xfrm>
            <a:off x="-124691" y="0"/>
            <a:ext cx="1916545" cy="1542618"/>
          </a:xfrm>
          <a:prstGeom prst="rect">
            <a:avLst/>
          </a:prstGeom>
        </p:spPr>
      </p:pic>
      <p:pic>
        <p:nvPicPr>
          <p:cNvPr id="10" name="Picture 9">
            <a:extLst>
              <a:ext uri="{FF2B5EF4-FFF2-40B4-BE49-F238E27FC236}">
                <a16:creationId xmlns:a16="http://schemas.microsoft.com/office/drawing/2014/main" id="{893F5068-299B-5A4C-B24A-E711DA33A730}"/>
              </a:ext>
            </a:extLst>
          </p:cNvPr>
          <p:cNvPicPr>
            <a:picLocks noChangeAspect="1"/>
          </p:cNvPicPr>
          <p:nvPr/>
        </p:nvPicPr>
        <p:blipFill>
          <a:blip r:embed="rId5"/>
          <a:stretch>
            <a:fillRect/>
          </a:stretch>
        </p:blipFill>
        <p:spPr>
          <a:xfrm>
            <a:off x="0" y="5926238"/>
            <a:ext cx="1772064" cy="931762"/>
          </a:xfrm>
          <a:prstGeom prst="rect">
            <a:avLst/>
          </a:prstGeom>
        </p:spPr>
      </p:pic>
    </p:spTree>
    <p:extLst>
      <p:ext uri="{BB962C8B-B14F-4D97-AF65-F5344CB8AC3E}">
        <p14:creationId xmlns:p14="http://schemas.microsoft.com/office/powerpoint/2010/main" val="1744770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083" y="365125"/>
            <a:ext cx="9954717" cy="1325563"/>
          </a:xfrm>
        </p:spPr>
        <p:txBody>
          <a:bodyPr/>
          <a:lstStyle/>
          <a:p>
            <a:r>
              <a:rPr lang="en-GB" dirty="0">
                <a:solidFill>
                  <a:schemeClr val="accent5">
                    <a:lumMod val="50000"/>
                  </a:schemeClr>
                </a:solidFill>
              </a:rPr>
              <a:t>Income</a:t>
            </a:r>
          </a:p>
        </p:txBody>
      </p:sp>
      <p:sp>
        <p:nvSpPr>
          <p:cNvPr id="4" name="TextBox 3"/>
          <p:cNvSpPr txBox="1"/>
          <p:nvPr/>
        </p:nvSpPr>
        <p:spPr>
          <a:xfrm>
            <a:off x="1269229" y="1576486"/>
            <a:ext cx="9642754" cy="369332"/>
          </a:xfrm>
          <a:prstGeom prst="rect">
            <a:avLst/>
          </a:prstGeom>
          <a:noFill/>
        </p:spPr>
        <p:txBody>
          <a:bodyPr wrap="square" rtlCol="0">
            <a:spAutoFit/>
          </a:bodyPr>
          <a:lstStyle/>
          <a:p>
            <a:r>
              <a:rPr lang="en-GB" b="1" i="1" dirty="0">
                <a:solidFill>
                  <a:srgbClr val="002060"/>
                </a:solidFill>
              </a:rPr>
              <a:t>From zero to 160+ members, four sponsors and two grant awards</a:t>
            </a:r>
          </a:p>
        </p:txBody>
      </p:sp>
      <p:sp>
        <p:nvSpPr>
          <p:cNvPr id="5" name="TextBox 4"/>
          <p:cNvSpPr txBox="1"/>
          <p:nvPr/>
        </p:nvSpPr>
        <p:spPr>
          <a:xfrm>
            <a:off x="7859010" y="2030582"/>
            <a:ext cx="3206387" cy="4062651"/>
          </a:xfrm>
          <a:prstGeom prst="rect">
            <a:avLst/>
          </a:prstGeom>
          <a:noFill/>
        </p:spPr>
        <p:txBody>
          <a:bodyPr wrap="square" rtlCol="0">
            <a:spAutoFit/>
          </a:bodyPr>
          <a:lstStyle/>
          <a:p>
            <a:pPr>
              <a:spcBef>
                <a:spcPts val="1200"/>
              </a:spcBef>
              <a:spcAft>
                <a:spcPts val="600"/>
              </a:spcAft>
            </a:pPr>
            <a:r>
              <a:rPr lang="en-GB" dirty="0">
                <a:solidFill>
                  <a:srgbClr val="002060"/>
                </a:solidFill>
              </a:rPr>
              <a:t>Other income – predominately match fees</a:t>
            </a:r>
          </a:p>
          <a:p>
            <a:pPr>
              <a:spcBef>
                <a:spcPts val="1200"/>
              </a:spcBef>
              <a:spcAft>
                <a:spcPts val="600"/>
              </a:spcAft>
            </a:pPr>
            <a:r>
              <a:rPr lang="en-GB" dirty="0">
                <a:solidFill>
                  <a:srgbClr val="002060"/>
                </a:solidFill>
              </a:rPr>
              <a:t>Tournaments largely broke even</a:t>
            </a:r>
          </a:p>
          <a:p>
            <a:pPr>
              <a:spcBef>
                <a:spcPts val="1200"/>
              </a:spcBef>
              <a:spcAft>
                <a:spcPts val="600"/>
              </a:spcAft>
            </a:pPr>
            <a:r>
              <a:rPr lang="en-GB" dirty="0">
                <a:solidFill>
                  <a:srgbClr val="002060"/>
                </a:solidFill>
              </a:rPr>
              <a:t>Fundraising – your generosity and creativity made a real difference </a:t>
            </a:r>
          </a:p>
          <a:p>
            <a:pPr>
              <a:spcBef>
                <a:spcPts val="1200"/>
              </a:spcBef>
              <a:spcAft>
                <a:spcPts val="600"/>
              </a:spcAft>
            </a:pPr>
            <a:r>
              <a:rPr lang="en-GB" dirty="0">
                <a:solidFill>
                  <a:srgbClr val="002060"/>
                </a:solidFill>
              </a:rPr>
              <a:t>Lottery Grant for much needed equipment and safety gear</a:t>
            </a:r>
          </a:p>
          <a:p>
            <a:pPr>
              <a:spcBef>
                <a:spcPts val="1200"/>
              </a:spcBef>
              <a:spcAft>
                <a:spcPts val="600"/>
              </a:spcAft>
            </a:pPr>
            <a:r>
              <a:rPr lang="en-GB" dirty="0">
                <a:solidFill>
                  <a:srgbClr val="002060"/>
                </a:solidFill>
              </a:rPr>
              <a:t>Kent Sports Grant awarded in May but will fall into 20/21 financial year</a:t>
            </a:r>
          </a:p>
        </p:txBody>
      </p:sp>
      <p:graphicFrame>
        <p:nvGraphicFramePr>
          <p:cNvPr id="10" name="Table 9"/>
          <p:cNvGraphicFramePr>
            <a:graphicFrameLocks noGrp="1"/>
          </p:cNvGraphicFramePr>
          <p:nvPr>
            <p:extLst/>
          </p:nvPr>
        </p:nvGraphicFramePr>
        <p:xfrm>
          <a:off x="1399083" y="2030582"/>
          <a:ext cx="4525618" cy="3652584"/>
        </p:xfrm>
        <a:graphic>
          <a:graphicData uri="http://schemas.openxmlformats.org/drawingml/2006/table">
            <a:tbl>
              <a:tblPr firstRow="1" bandRow="1">
                <a:tableStyleId>{5C22544A-7EE6-4342-B048-85BDC9FD1C3A}</a:tableStyleId>
              </a:tblPr>
              <a:tblGrid>
                <a:gridCol w="2825676">
                  <a:extLst>
                    <a:ext uri="{9D8B030D-6E8A-4147-A177-3AD203B41FA5}">
                      <a16:colId xmlns:a16="http://schemas.microsoft.com/office/drawing/2014/main" val="20000"/>
                    </a:ext>
                  </a:extLst>
                </a:gridCol>
                <a:gridCol w="1699942">
                  <a:extLst>
                    <a:ext uri="{9D8B030D-6E8A-4147-A177-3AD203B41FA5}">
                      <a16:colId xmlns:a16="http://schemas.microsoft.com/office/drawing/2014/main" val="20001"/>
                    </a:ext>
                  </a:extLst>
                </a:gridCol>
              </a:tblGrid>
              <a:tr h="456573">
                <a:tc>
                  <a:txBody>
                    <a:bodyPr/>
                    <a:lstStyle/>
                    <a:p>
                      <a:pPr algn="ctr"/>
                      <a:endParaRPr lang="en-GB" sz="1600" b="1" dirty="0">
                        <a:solidFill>
                          <a:srgbClr val="002060"/>
                        </a:solidFill>
                      </a:endParaRPr>
                    </a:p>
                  </a:txBody>
                  <a:tcPr marL="108000" marR="36000" marT="72000" marB="72000"/>
                </a:tc>
                <a:tc>
                  <a:txBody>
                    <a:bodyPr/>
                    <a:lstStyle/>
                    <a:p>
                      <a:pPr algn="ctr"/>
                      <a:r>
                        <a:rPr lang="en-GB" sz="1600" b="1" dirty="0">
                          <a:solidFill>
                            <a:srgbClr val="002060"/>
                          </a:solidFill>
                        </a:rPr>
                        <a:t>Income</a:t>
                      </a:r>
                    </a:p>
                  </a:txBody>
                  <a:tcPr marL="108000" marR="36000" marT="72000" marB="72000"/>
                </a:tc>
                <a:extLst>
                  <a:ext uri="{0D108BD9-81ED-4DB2-BD59-A6C34878D82A}">
                    <a16:rowId xmlns:a16="http://schemas.microsoft.com/office/drawing/2014/main" val="10000"/>
                  </a:ext>
                </a:extLst>
              </a:tr>
              <a:tr h="456573">
                <a:tc>
                  <a:txBody>
                    <a:bodyPr/>
                    <a:lstStyle/>
                    <a:p>
                      <a:pPr algn="l" fontAlgn="t">
                        <a:spcBef>
                          <a:spcPts val="600"/>
                        </a:spcBef>
                        <a:spcAft>
                          <a:spcPts val="600"/>
                        </a:spcAft>
                      </a:pPr>
                      <a:r>
                        <a:rPr lang="en-GB" sz="1600" b="0" i="0" u="none" strike="noStrike" dirty="0">
                          <a:solidFill>
                            <a:srgbClr val="002060"/>
                          </a:solidFill>
                          <a:effectLst/>
                          <a:latin typeface="Helvetica Neue" panose="02000503000000020004" pitchFamily="2" charset="0"/>
                        </a:rPr>
                        <a:t>Subscriptions</a:t>
                      </a:r>
                    </a:p>
                  </a:txBody>
                  <a:tcPr marL="108000" marR="36000" marT="72000" marB="72000"/>
                </a:tc>
                <a:tc>
                  <a:txBody>
                    <a:bodyPr/>
                    <a:lstStyle/>
                    <a:p>
                      <a:pPr algn="ctr" fontAlgn="t">
                        <a:spcBef>
                          <a:spcPts val="600"/>
                        </a:spcBef>
                        <a:spcAft>
                          <a:spcPts val="600"/>
                        </a:spcAft>
                      </a:pPr>
                      <a:r>
                        <a:rPr lang="en-GB" sz="1600" b="0" i="0" u="none" strike="noStrike" dirty="0">
                          <a:solidFill>
                            <a:srgbClr val="002060"/>
                          </a:solidFill>
                          <a:effectLst/>
                          <a:latin typeface="Helvetica Neue" panose="02000503000000020004" pitchFamily="2" charset="0"/>
                        </a:rPr>
                        <a:t>£29,455</a:t>
                      </a:r>
                    </a:p>
                  </a:txBody>
                  <a:tcPr marL="108000" marR="36000" marT="72000" marB="72000"/>
                </a:tc>
                <a:extLst>
                  <a:ext uri="{0D108BD9-81ED-4DB2-BD59-A6C34878D82A}">
                    <a16:rowId xmlns:a16="http://schemas.microsoft.com/office/drawing/2014/main" val="10001"/>
                  </a:ext>
                </a:extLst>
              </a:tr>
              <a:tr h="456573">
                <a:tc>
                  <a:txBody>
                    <a:bodyPr/>
                    <a:lstStyle/>
                    <a:p>
                      <a:pPr algn="l" fontAlgn="t">
                        <a:spcBef>
                          <a:spcPts val="600"/>
                        </a:spcBef>
                        <a:spcAft>
                          <a:spcPts val="600"/>
                        </a:spcAft>
                      </a:pPr>
                      <a:r>
                        <a:rPr lang="en-GB" sz="1600" b="0" i="0" u="none" strike="noStrike" dirty="0">
                          <a:solidFill>
                            <a:srgbClr val="002060"/>
                          </a:solidFill>
                          <a:effectLst/>
                          <a:latin typeface="Helvetica Neue" panose="02000503000000020004" pitchFamily="2" charset="0"/>
                        </a:rPr>
                        <a:t>Sponsorship</a:t>
                      </a:r>
                    </a:p>
                  </a:txBody>
                  <a:tcPr marL="108000" marR="36000" marT="72000" marB="72000"/>
                </a:tc>
                <a:tc>
                  <a:txBody>
                    <a:bodyPr/>
                    <a:lstStyle/>
                    <a:p>
                      <a:pPr algn="ctr" fontAlgn="t">
                        <a:spcBef>
                          <a:spcPts val="600"/>
                        </a:spcBef>
                        <a:spcAft>
                          <a:spcPts val="600"/>
                        </a:spcAft>
                      </a:pPr>
                      <a:r>
                        <a:rPr lang="en-GB" sz="1600" b="0" i="0" u="none" strike="noStrike" dirty="0">
                          <a:solidFill>
                            <a:srgbClr val="002060"/>
                          </a:solidFill>
                          <a:effectLst/>
                          <a:latin typeface="Helvetica Neue" panose="02000503000000020004" pitchFamily="2" charset="0"/>
                        </a:rPr>
                        <a:t>£4,500</a:t>
                      </a:r>
                    </a:p>
                  </a:txBody>
                  <a:tcPr marL="108000" marR="36000" marT="72000" marB="72000"/>
                </a:tc>
                <a:extLst>
                  <a:ext uri="{0D108BD9-81ED-4DB2-BD59-A6C34878D82A}">
                    <a16:rowId xmlns:a16="http://schemas.microsoft.com/office/drawing/2014/main" val="3788955199"/>
                  </a:ext>
                </a:extLst>
              </a:tr>
              <a:tr h="456573">
                <a:tc>
                  <a:txBody>
                    <a:bodyPr/>
                    <a:lstStyle/>
                    <a:p>
                      <a:pPr algn="l" fontAlgn="t">
                        <a:spcBef>
                          <a:spcPts val="600"/>
                        </a:spcBef>
                        <a:spcAft>
                          <a:spcPts val="600"/>
                        </a:spcAft>
                      </a:pPr>
                      <a:r>
                        <a:rPr lang="en-GB" sz="1600" b="0" i="0" u="none" strike="noStrike" kern="1200" dirty="0">
                          <a:solidFill>
                            <a:srgbClr val="002060"/>
                          </a:solidFill>
                          <a:effectLst/>
                          <a:latin typeface="Helvetica Neue" panose="02000503000000020004" pitchFamily="2" charset="0"/>
                          <a:ea typeface="+mn-ea"/>
                          <a:cs typeface="+mn-cs"/>
                        </a:rPr>
                        <a:t>Fundraising</a:t>
                      </a:r>
                    </a:p>
                  </a:txBody>
                  <a:tcPr marL="108000" marR="36000" marT="72000" marB="72000"/>
                </a:tc>
                <a:tc>
                  <a:txBody>
                    <a:bodyPr/>
                    <a:lstStyle/>
                    <a:p>
                      <a:pPr algn="ctr" fontAlgn="t">
                        <a:spcBef>
                          <a:spcPts val="600"/>
                        </a:spcBef>
                        <a:spcAft>
                          <a:spcPts val="600"/>
                        </a:spcAft>
                      </a:pPr>
                      <a:r>
                        <a:rPr lang="en-GB" sz="1600" b="0" i="0" u="none" strike="noStrike" kern="1200" dirty="0">
                          <a:solidFill>
                            <a:srgbClr val="002060"/>
                          </a:solidFill>
                          <a:effectLst/>
                          <a:latin typeface="Helvetica Neue" panose="02000503000000020004" pitchFamily="2" charset="0"/>
                          <a:ea typeface="+mn-ea"/>
                          <a:cs typeface="+mn-cs"/>
                        </a:rPr>
                        <a:t>£2,672</a:t>
                      </a:r>
                    </a:p>
                  </a:txBody>
                  <a:tcPr marL="108000" marR="36000" marT="72000" marB="72000"/>
                </a:tc>
                <a:extLst>
                  <a:ext uri="{0D108BD9-81ED-4DB2-BD59-A6C34878D82A}">
                    <a16:rowId xmlns:a16="http://schemas.microsoft.com/office/drawing/2014/main" val="48705323"/>
                  </a:ext>
                </a:extLst>
              </a:tr>
              <a:tr h="456573">
                <a:tc>
                  <a:txBody>
                    <a:bodyPr/>
                    <a:lstStyle/>
                    <a:p>
                      <a:pPr algn="l" fontAlgn="t"/>
                      <a:r>
                        <a:rPr lang="en-GB" sz="1600" b="0" i="0" u="none" strike="noStrike" kern="1200" dirty="0">
                          <a:solidFill>
                            <a:srgbClr val="002060"/>
                          </a:solidFill>
                          <a:effectLst/>
                          <a:latin typeface="Helvetica Neue" panose="02000503000000020004" pitchFamily="2" charset="0"/>
                          <a:ea typeface="+mn-ea"/>
                          <a:cs typeface="+mn-cs"/>
                        </a:rPr>
                        <a:t>Lottery Grant</a:t>
                      </a:r>
                    </a:p>
                  </a:txBody>
                  <a:tcPr marL="108000" marR="36000" marT="72000" marB="72000"/>
                </a:tc>
                <a:tc>
                  <a:txBody>
                    <a:bodyPr/>
                    <a:lstStyle/>
                    <a:p>
                      <a:pPr algn="ctr" fontAlgn="t"/>
                      <a:r>
                        <a:rPr lang="en-GB" sz="1600" b="0" i="0" u="none" strike="noStrike" kern="1200" dirty="0">
                          <a:solidFill>
                            <a:srgbClr val="002060"/>
                          </a:solidFill>
                          <a:effectLst/>
                          <a:latin typeface="Helvetica Neue" panose="02000503000000020004" pitchFamily="2" charset="0"/>
                          <a:ea typeface="+mn-ea"/>
                          <a:cs typeface="+mn-cs"/>
                        </a:rPr>
                        <a:t>£1,000</a:t>
                      </a:r>
                    </a:p>
                  </a:txBody>
                  <a:tcPr marL="108000" marR="36000" marT="72000" marB="72000"/>
                </a:tc>
                <a:extLst>
                  <a:ext uri="{0D108BD9-81ED-4DB2-BD59-A6C34878D82A}">
                    <a16:rowId xmlns:a16="http://schemas.microsoft.com/office/drawing/2014/main" val="4077640278"/>
                  </a:ext>
                </a:extLst>
              </a:tr>
              <a:tr h="456573">
                <a:tc>
                  <a:txBody>
                    <a:bodyPr/>
                    <a:lstStyle/>
                    <a:p>
                      <a:pPr algn="l" fontAlgn="t"/>
                      <a:r>
                        <a:rPr lang="en-GB" sz="1600" b="0" i="0" u="none" strike="noStrike" kern="1200" dirty="0">
                          <a:solidFill>
                            <a:srgbClr val="002060"/>
                          </a:solidFill>
                          <a:effectLst/>
                          <a:latin typeface="Helvetica Neue" panose="02000503000000020004" pitchFamily="2" charset="0"/>
                          <a:ea typeface="+mn-ea"/>
                          <a:cs typeface="+mn-cs"/>
                        </a:rPr>
                        <a:t>Other Income</a:t>
                      </a:r>
                    </a:p>
                  </a:txBody>
                  <a:tcPr marL="108000" marR="36000" marT="72000" marB="72000"/>
                </a:tc>
                <a:tc>
                  <a:txBody>
                    <a:bodyPr/>
                    <a:lstStyle/>
                    <a:p>
                      <a:pPr algn="ctr" fontAlgn="t"/>
                      <a:r>
                        <a:rPr lang="en-GB" sz="1600" b="0" i="0" u="none" strike="noStrike" kern="1200" dirty="0">
                          <a:solidFill>
                            <a:srgbClr val="002060"/>
                          </a:solidFill>
                          <a:effectLst/>
                          <a:latin typeface="Helvetica Neue" panose="02000503000000020004" pitchFamily="2" charset="0"/>
                          <a:ea typeface="+mn-ea"/>
                          <a:cs typeface="+mn-cs"/>
                        </a:rPr>
                        <a:t>£6,404</a:t>
                      </a:r>
                    </a:p>
                  </a:txBody>
                  <a:tcPr marL="108000" marR="36000" marT="72000" marB="72000"/>
                </a:tc>
                <a:extLst>
                  <a:ext uri="{0D108BD9-81ED-4DB2-BD59-A6C34878D82A}">
                    <a16:rowId xmlns:a16="http://schemas.microsoft.com/office/drawing/2014/main" val="2550333708"/>
                  </a:ext>
                </a:extLst>
              </a:tr>
              <a:tr h="456573">
                <a:tc>
                  <a:txBody>
                    <a:bodyPr/>
                    <a:lstStyle/>
                    <a:p>
                      <a:pPr algn="l" fontAlgn="t"/>
                      <a:r>
                        <a:rPr lang="en-GB" sz="1600" b="0" i="0" u="none" strike="noStrike" kern="1200" dirty="0">
                          <a:solidFill>
                            <a:srgbClr val="002060"/>
                          </a:solidFill>
                          <a:effectLst/>
                          <a:latin typeface="Helvetica Neue" panose="02000503000000020004" pitchFamily="2" charset="0"/>
                          <a:ea typeface="+mn-ea"/>
                          <a:cs typeface="+mn-cs"/>
                        </a:rPr>
                        <a:t>Tournament Contributions</a:t>
                      </a:r>
                    </a:p>
                  </a:txBody>
                  <a:tcPr marL="108000" marR="36000" marT="72000" marB="72000"/>
                </a:tc>
                <a:tc>
                  <a:txBody>
                    <a:bodyPr/>
                    <a:lstStyle/>
                    <a:p>
                      <a:pPr algn="ctr" fontAlgn="t"/>
                      <a:r>
                        <a:rPr lang="en-GB" sz="1600" b="0" i="0" u="none" strike="noStrike" kern="1200" dirty="0">
                          <a:solidFill>
                            <a:srgbClr val="002060"/>
                          </a:solidFill>
                          <a:effectLst/>
                          <a:latin typeface="Helvetica Neue" panose="02000503000000020004" pitchFamily="2" charset="0"/>
                          <a:ea typeface="+mn-ea"/>
                          <a:cs typeface="+mn-cs"/>
                        </a:rPr>
                        <a:t>£2,083</a:t>
                      </a:r>
                    </a:p>
                  </a:txBody>
                  <a:tcPr marL="108000" marR="36000" marT="72000" marB="72000"/>
                </a:tc>
                <a:extLst>
                  <a:ext uri="{0D108BD9-81ED-4DB2-BD59-A6C34878D82A}">
                    <a16:rowId xmlns:a16="http://schemas.microsoft.com/office/drawing/2014/main" val="211187912"/>
                  </a:ext>
                </a:extLst>
              </a:tr>
              <a:tr h="456573">
                <a:tc>
                  <a:txBody>
                    <a:bodyPr/>
                    <a:lstStyle/>
                    <a:p>
                      <a:pPr algn="l" fontAlgn="t"/>
                      <a:r>
                        <a:rPr lang="en-GB" sz="1600" b="1" i="0" u="none" strike="noStrike" kern="1200" dirty="0">
                          <a:solidFill>
                            <a:srgbClr val="002060"/>
                          </a:solidFill>
                          <a:effectLst/>
                          <a:latin typeface="Helvetica Neue" panose="02000503000000020004" pitchFamily="2" charset="0"/>
                          <a:ea typeface="+mn-ea"/>
                          <a:cs typeface="+mn-cs"/>
                        </a:rPr>
                        <a:t>Total Income</a:t>
                      </a:r>
                    </a:p>
                  </a:txBody>
                  <a:tcPr marL="108000" marR="36000" marT="72000" marB="72000"/>
                </a:tc>
                <a:tc>
                  <a:txBody>
                    <a:bodyPr/>
                    <a:lstStyle/>
                    <a:p>
                      <a:pPr algn="ctr" fontAlgn="t"/>
                      <a:r>
                        <a:rPr lang="en-GB" sz="1600" b="1" i="0" u="none" strike="noStrike" kern="1200" dirty="0">
                          <a:solidFill>
                            <a:srgbClr val="002060"/>
                          </a:solidFill>
                          <a:effectLst/>
                          <a:latin typeface="Helvetica Neue" panose="02000503000000020004" pitchFamily="2" charset="0"/>
                          <a:ea typeface="+mn-ea"/>
                          <a:cs typeface="+mn-cs"/>
                        </a:rPr>
                        <a:t>£46,114</a:t>
                      </a:r>
                    </a:p>
                  </a:txBody>
                  <a:tcPr marL="108000" marR="36000" marT="72000" marB="72000"/>
                </a:tc>
                <a:extLst>
                  <a:ext uri="{0D108BD9-81ED-4DB2-BD59-A6C34878D82A}">
                    <a16:rowId xmlns:a16="http://schemas.microsoft.com/office/drawing/2014/main" val="3970952257"/>
                  </a:ext>
                </a:extLst>
              </a:tr>
            </a:tbl>
          </a:graphicData>
        </a:graphic>
      </p:graphicFrame>
      <p:pic>
        <p:nvPicPr>
          <p:cNvPr id="8" name="Picture 7" descr="A picture containing indoor, person, bottle, man&#10;&#10;Description automatically generated">
            <a:extLst>
              <a:ext uri="{FF2B5EF4-FFF2-40B4-BE49-F238E27FC236}">
                <a16:creationId xmlns:a16="http://schemas.microsoft.com/office/drawing/2014/main" id="{F40CDE8B-0328-C348-ABC8-3DDC7D1B1E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79977" y="3956967"/>
            <a:ext cx="1602501" cy="2665450"/>
          </a:xfrm>
          <a:prstGeom prst="rect">
            <a:avLst/>
          </a:prstGeom>
        </p:spPr>
      </p:pic>
      <p:pic>
        <p:nvPicPr>
          <p:cNvPr id="17" name="Picture 16" descr="A picture containing food, table, filled, sitting&#10;&#10;Description automatically generated">
            <a:extLst>
              <a:ext uri="{FF2B5EF4-FFF2-40B4-BE49-F238E27FC236}">
                <a16:creationId xmlns:a16="http://schemas.microsoft.com/office/drawing/2014/main" id="{4BF2DC22-DF25-5B4E-BFC5-47C15811BA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79977" y="2030582"/>
            <a:ext cx="1602501" cy="1926385"/>
          </a:xfrm>
          <a:prstGeom prst="rect">
            <a:avLst/>
          </a:prstGeom>
        </p:spPr>
      </p:pic>
      <p:pic>
        <p:nvPicPr>
          <p:cNvPr id="11" name="Picture 10">
            <a:extLst>
              <a:ext uri="{FF2B5EF4-FFF2-40B4-BE49-F238E27FC236}">
                <a16:creationId xmlns:a16="http://schemas.microsoft.com/office/drawing/2014/main" id="{F3C98EE7-BFA4-274C-928A-696AC28E881A}"/>
              </a:ext>
            </a:extLst>
          </p:cNvPr>
          <p:cNvPicPr/>
          <p:nvPr/>
        </p:nvPicPr>
        <p:blipFill>
          <a:blip r:embed="rId4" cstate="print">
            <a:extLst>
              <a:ext uri="{28A0092B-C50C-407E-A947-70E740481C1C}">
                <a14:useLocalDpi xmlns:a14="http://schemas.microsoft.com/office/drawing/2010/main"/>
              </a:ext>
            </a:extLst>
          </a:blip>
          <a:stretch>
            <a:fillRect/>
          </a:stretch>
        </p:blipFill>
        <p:spPr>
          <a:xfrm>
            <a:off x="-124690" y="0"/>
            <a:ext cx="1792126" cy="1405586"/>
          </a:xfrm>
          <a:prstGeom prst="rect">
            <a:avLst/>
          </a:prstGeom>
        </p:spPr>
      </p:pic>
      <p:pic>
        <p:nvPicPr>
          <p:cNvPr id="12" name="Picture 11">
            <a:extLst>
              <a:ext uri="{FF2B5EF4-FFF2-40B4-BE49-F238E27FC236}">
                <a16:creationId xmlns:a16="http://schemas.microsoft.com/office/drawing/2014/main" id="{E71AC9C6-80CE-994B-9B17-81A14B7A4CBE}"/>
              </a:ext>
            </a:extLst>
          </p:cNvPr>
          <p:cNvPicPr>
            <a:picLocks noChangeAspect="1"/>
          </p:cNvPicPr>
          <p:nvPr/>
        </p:nvPicPr>
        <p:blipFill>
          <a:blip r:embed="rId5"/>
          <a:stretch>
            <a:fillRect/>
          </a:stretch>
        </p:blipFill>
        <p:spPr>
          <a:xfrm>
            <a:off x="0" y="5926238"/>
            <a:ext cx="1772064" cy="931762"/>
          </a:xfrm>
          <a:prstGeom prst="rect">
            <a:avLst/>
          </a:prstGeom>
        </p:spPr>
      </p:pic>
    </p:spTree>
    <p:extLst>
      <p:ext uri="{BB962C8B-B14F-4D97-AF65-F5344CB8AC3E}">
        <p14:creationId xmlns:p14="http://schemas.microsoft.com/office/powerpoint/2010/main" val="373986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467" y="365126"/>
            <a:ext cx="10150113" cy="1189874"/>
          </a:xfrm>
        </p:spPr>
        <p:txBody>
          <a:bodyPr/>
          <a:lstStyle/>
          <a:p>
            <a:r>
              <a:rPr lang="en-GB" dirty="0">
                <a:solidFill>
                  <a:srgbClr val="002060"/>
                </a:solidFill>
              </a:rPr>
              <a:t>Expenditure</a:t>
            </a:r>
          </a:p>
        </p:txBody>
      </p:sp>
      <p:sp>
        <p:nvSpPr>
          <p:cNvPr id="4" name="TextBox 3"/>
          <p:cNvSpPr txBox="1"/>
          <p:nvPr/>
        </p:nvSpPr>
        <p:spPr>
          <a:xfrm>
            <a:off x="1274623" y="1405586"/>
            <a:ext cx="9642754" cy="369332"/>
          </a:xfrm>
          <a:prstGeom prst="rect">
            <a:avLst/>
          </a:prstGeom>
          <a:noFill/>
        </p:spPr>
        <p:txBody>
          <a:bodyPr wrap="square" rtlCol="0">
            <a:spAutoFit/>
          </a:bodyPr>
          <a:lstStyle/>
          <a:p>
            <a:r>
              <a:rPr lang="en-GB" b="1" i="1" dirty="0">
                <a:solidFill>
                  <a:srgbClr val="002060"/>
                </a:solidFill>
              </a:rPr>
              <a:t>Our first year was always going to be a challenge, but we made it!</a:t>
            </a:r>
          </a:p>
        </p:txBody>
      </p:sp>
      <p:sp>
        <p:nvSpPr>
          <p:cNvPr id="5" name="TextBox 4"/>
          <p:cNvSpPr txBox="1"/>
          <p:nvPr/>
        </p:nvSpPr>
        <p:spPr>
          <a:xfrm>
            <a:off x="8113855" y="1790484"/>
            <a:ext cx="3102014" cy="4401205"/>
          </a:xfrm>
          <a:prstGeom prst="rect">
            <a:avLst/>
          </a:prstGeom>
          <a:noFill/>
        </p:spPr>
        <p:txBody>
          <a:bodyPr wrap="square" rtlCol="0">
            <a:spAutoFit/>
          </a:bodyPr>
          <a:lstStyle/>
          <a:p>
            <a:pPr>
              <a:spcBef>
                <a:spcPts val="600"/>
              </a:spcBef>
              <a:spcAft>
                <a:spcPts val="600"/>
              </a:spcAft>
            </a:pPr>
            <a:r>
              <a:rPr lang="en-GB" sz="2000" dirty="0">
                <a:solidFill>
                  <a:srgbClr val="002060"/>
                </a:solidFill>
              </a:rPr>
              <a:t>Total expenditure of £45,449</a:t>
            </a:r>
          </a:p>
          <a:p>
            <a:pPr>
              <a:spcBef>
                <a:spcPts val="600"/>
              </a:spcBef>
              <a:spcAft>
                <a:spcPts val="600"/>
              </a:spcAft>
            </a:pPr>
            <a:r>
              <a:rPr lang="en-GB" sz="2000" dirty="0">
                <a:solidFill>
                  <a:srgbClr val="002060"/>
                </a:solidFill>
              </a:rPr>
              <a:t>Pitch fees are, and will remain, our largest cost</a:t>
            </a:r>
          </a:p>
          <a:p>
            <a:pPr>
              <a:spcBef>
                <a:spcPts val="600"/>
              </a:spcBef>
              <a:spcAft>
                <a:spcPts val="600"/>
              </a:spcAft>
            </a:pPr>
            <a:r>
              <a:rPr lang="en-GB" sz="2000" dirty="0">
                <a:solidFill>
                  <a:srgbClr val="002060"/>
                </a:solidFill>
              </a:rPr>
              <a:t>Significant kit outlay for first season</a:t>
            </a:r>
          </a:p>
          <a:p>
            <a:pPr>
              <a:spcBef>
                <a:spcPts val="600"/>
              </a:spcBef>
              <a:spcAft>
                <a:spcPts val="600"/>
              </a:spcAft>
            </a:pPr>
            <a:r>
              <a:rPr lang="en-GB" sz="2000" dirty="0">
                <a:solidFill>
                  <a:srgbClr val="002060"/>
                </a:solidFill>
              </a:rPr>
              <a:t>Administration costs- Stripe, </a:t>
            </a:r>
            <a:r>
              <a:rPr lang="en-GB" sz="2000" dirty="0" err="1">
                <a:solidFill>
                  <a:srgbClr val="002060"/>
                </a:solidFill>
              </a:rPr>
              <a:t>MyClubHouse</a:t>
            </a:r>
            <a:r>
              <a:rPr lang="en-GB" sz="2000" dirty="0">
                <a:solidFill>
                  <a:srgbClr val="002060"/>
                </a:solidFill>
              </a:rPr>
              <a:t>, bank fees and insurance</a:t>
            </a:r>
          </a:p>
          <a:p>
            <a:pPr>
              <a:spcBef>
                <a:spcPts val="600"/>
              </a:spcBef>
              <a:spcAft>
                <a:spcPts val="600"/>
              </a:spcAft>
            </a:pPr>
            <a:r>
              <a:rPr lang="en-GB" sz="2000" dirty="0">
                <a:solidFill>
                  <a:srgbClr val="002060"/>
                </a:solidFill>
              </a:rPr>
              <a:t>Other costs include Affiliation and league fees, match teas and training </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918B6372-93C3-A94E-91A2-7889FD9411BB}"/>
                  </a:ext>
                </a:extLst>
              </p:cNvPr>
              <p:cNvGraphicFramePr/>
              <p:nvPr>
                <p:extLst/>
              </p:nvPr>
            </p:nvGraphicFramePr>
            <p:xfrm>
              <a:off x="1274624" y="1790484"/>
              <a:ext cx="6839230" cy="414732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hart 6">
                <a:extLst>
                  <a:ext uri="{FF2B5EF4-FFF2-40B4-BE49-F238E27FC236}">
                    <a16:creationId xmlns:a16="http://schemas.microsoft.com/office/drawing/2014/main" id="{918B6372-93C3-A94E-91A2-7889FD9411BB}"/>
                  </a:ext>
                </a:extLst>
              </p:cNvPr>
              <p:cNvPicPr>
                <a:picLocks noGrp="1" noRot="1" noChangeAspect="1" noMove="1" noResize="1" noEditPoints="1" noAdjustHandles="1" noChangeArrowheads="1" noChangeShapeType="1"/>
              </p:cNvPicPr>
              <p:nvPr/>
            </p:nvPicPr>
            <p:blipFill>
              <a:blip r:embed="rId3"/>
              <a:stretch>
                <a:fillRect/>
              </a:stretch>
            </p:blipFill>
            <p:spPr>
              <a:xfrm>
                <a:off x="1274624" y="1790484"/>
                <a:ext cx="6839230" cy="4147329"/>
              </a:xfrm>
              <a:prstGeom prst="rect">
                <a:avLst/>
              </a:prstGeom>
            </p:spPr>
          </p:pic>
        </mc:Fallback>
      </mc:AlternateContent>
      <p:sp>
        <p:nvSpPr>
          <p:cNvPr id="8" name="TextBox 7">
            <a:extLst>
              <a:ext uri="{FF2B5EF4-FFF2-40B4-BE49-F238E27FC236}">
                <a16:creationId xmlns:a16="http://schemas.microsoft.com/office/drawing/2014/main" id="{611BB4FA-4480-2440-B2EF-663AC38BFDD0}"/>
              </a:ext>
            </a:extLst>
          </p:cNvPr>
          <p:cNvSpPr txBox="1"/>
          <p:nvPr/>
        </p:nvSpPr>
        <p:spPr>
          <a:xfrm>
            <a:off x="3750198" y="1898248"/>
            <a:ext cx="1345240" cy="461665"/>
          </a:xfrm>
          <a:prstGeom prst="rect">
            <a:avLst/>
          </a:prstGeom>
          <a:noFill/>
        </p:spPr>
        <p:txBody>
          <a:bodyPr wrap="none" rtlCol="0">
            <a:spAutoFit/>
          </a:bodyPr>
          <a:lstStyle/>
          <a:p>
            <a:r>
              <a:rPr lang="en-US" sz="2400" b="1" dirty="0">
                <a:solidFill>
                  <a:schemeClr val="bg1"/>
                </a:solidFill>
              </a:rPr>
              <a:t>Coaching</a:t>
            </a:r>
          </a:p>
        </p:txBody>
      </p:sp>
      <p:sp>
        <p:nvSpPr>
          <p:cNvPr id="14" name="TextBox 13">
            <a:extLst>
              <a:ext uri="{FF2B5EF4-FFF2-40B4-BE49-F238E27FC236}">
                <a16:creationId xmlns:a16="http://schemas.microsoft.com/office/drawing/2014/main" id="{F869EC41-90E2-B64A-897F-F2E317A348C9}"/>
              </a:ext>
            </a:extLst>
          </p:cNvPr>
          <p:cNvSpPr txBox="1"/>
          <p:nvPr/>
        </p:nvSpPr>
        <p:spPr>
          <a:xfrm>
            <a:off x="1402467" y="1898247"/>
            <a:ext cx="1460143" cy="461665"/>
          </a:xfrm>
          <a:prstGeom prst="rect">
            <a:avLst/>
          </a:prstGeom>
          <a:noFill/>
        </p:spPr>
        <p:txBody>
          <a:bodyPr wrap="none" rtlCol="0">
            <a:spAutoFit/>
          </a:bodyPr>
          <a:lstStyle/>
          <a:p>
            <a:r>
              <a:rPr lang="en-US" sz="2400" b="1" dirty="0">
                <a:solidFill>
                  <a:schemeClr val="bg1"/>
                </a:solidFill>
              </a:rPr>
              <a:t>Pitch Fees</a:t>
            </a:r>
          </a:p>
        </p:txBody>
      </p:sp>
      <p:sp>
        <p:nvSpPr>
          <p:cNvPr id="17" name="TextBox 16">
            <a:extLst>
              <a:ext uri="{FF2B5EF4-FFF2-40B4-BE49-F238E27FC236}">
                <a16:creationId xmlns:a16="http://schemas.microsoft.com/office/drawing/2014/main" id="{3C630D2D-23A6-7041-8FEB-436732A1AC49}"/>
              </a:ext>
            </a:extLst>
          </p:cNvPr>
          <p:cNvSpPr txBox="1"/>
          <p:nvPr/>
        </p:nvSpPr>
        <p:spPr>
          <a:xfrm>
            <a:off x="7419011" y="4082361"/>
            <a:ext cx="595035" cy="523220"/>
          </a:xfrm>
          <a:prstGeom prst="rect">
            <a:avLst/>
          </a:prstGeom>
          <a:noFill/>
        </p:spPr>
        <p:txBody>
          <a:bodyPr wrap="none" rtlCol="0">
            <a:spAutoFit/>
          </a:bodyPr>
          <a:lstStyle/>
          <a:p>
            <a:r>
              <a:rPr lang="en-US" sz="2800" b="1" dirty="0">
                <a:solidFill>
                  <a:schemeClr val="bg1"/>
                </a:solidFill>
              </a:rPr>
              <a:t>Kit</a:t>
            </a:r>
          </a:p>
        </p:txBody>
      </p:sp>
      <p:sp>
        <p:nvSpPr>
          <p:cNvPr id="19" name="TextBox 18">
            <a:extLst>
              <a:ext uri="{FF2B5EF4-FFF2-40B4-BE49-F238E27FC236}">
                <a16:creationId xmlns:a16="http://schemas.microsoft.com/office/drawing/2014/main" id="{BA42921E-D34F-CB4D-8C3B-39428C8E3BB4}"/>
              </a:ext>
            </a:extLst>
          </p:cNvPr>
          <p:cNvSpPr txBox="1"/>
          <p:nvPr/>
        </p:nvSpPr>
        <p:spPr>
          <a:xfrm>
            <a:off x="5938918" y="5316864"/>
            <a:ext cx="1298079" cy="523220"/>
          </a:xfrm>
          <a:prstGeom prst="rect">
            <a:avLst/>
          </a:prstGeom>
          <a:noFill/>
        </p:spPr>
        <p:txBody>
          <a:bodyPr wrap="square" rtlCol="0">
            <a:spAutoFit/>
          </a:bodyPr>
          <a:lstStyle/>
          <a:p>
            <a:r>
              <a:rPr lang="en-US" sz="1400" b="1" dirty="0">
                <a:solidFill>
                  <a:schemeClr val="bg1"/>
                </a:solidFill>
              </a:rPr>
              <a:t>Tournament Entries</a:t>
            </a:r>
          </a:p>
        </p:txBody>
      </p:sp>
      <p:sp>
        <p:nvSpPr>
          <p:cNvPr id="20" name="TextBox 19">
            <a:extLst>
              <a:ext uri="{FF2B5EF4-FFF2-40B4-BE49-F238E27FC236}">
                <a16:creationId xmlns:a16="http://schemas.microsoft.com/office/drawing/2014/main" id="{0813A4E4-84D2-C24A-9F0E-2C34F64E10FB}"/>
              </a:ext>
            </a:extLst>
          </p:cNvPr>
          <p:cNvSpPr txBox="1"/>
          <p:nvPr/>
        </p:nvSpPr>
        <p:spPr>
          <a:xfrm>
            <a:off x="6922371" y="4675902"/>
            <a:ext cx="1298079" cy="461665"/>
          </a:xfrm>
          <a:prstGeom prst="rect">
            <a:avLst/>
          </a:prstGeom>
          <a:noFill/>
        </p:spPr>
        <p:txBody>
          <a:bodyPr wrap="square" rtlCol="0">
            <a:spAutoFit/>
          </a:bodyPr>
          <a:lstStyle/>
          <a:p>
            <a:r>
              <a:rPr lang="en-US" sz="1200" b="1" dirty="0">
                <a:solidFill>
                  <a:schemeClr val="bg1"/>
                </a:solidFill>
              </a:rPr>
              <a:t>Administration</a:t>
            </a:r>
          </a:p>
          <a:p>
            <a:r>
              <a:rPr lang="en-US" sz="1200" b="1" dirty="0">
                <a:solidFill>
                  <a:schemeClr val="bg1"/>
                </a:solidFill>
              </a:rPr>
              <a:t>Costs</a:t>
            </a:r>
          </a:p>
        </p:txBody>
      </p:sp>
      <p:sp>
        <p:nvSpPr>
          <p:cNvPr id="21" name="TextBox 20">
            <a:extLst>
              <a:ext uri="{FF2B5EF4-FFF2-40B4-BE49-F238E27FC236}">
                <a16:creationId xmlns:a16="http://schemas.microsoft.com/office/drawing/2014/main" id="{4AC32D5E-13C0-4B4F-8F6F-2B422273B17E}"/>
              </a:ext>
            </a:extLst>
          </p:cNvPr>
          <p:cNvSpPr txBox="1"/>
          <p:nvPr/>
        </p:nvSpPr>
        <p:spPr>
          <a:xfrm>
            <a:off x="7219888" y="5552348"/>
            <a:ext cx="1298079" cy="307777"/>
          </a:xfrm>
          <a:prstGeom prst="rect">
            <a:avLst/>
          </a:prstGeom>
          <a:noFill/>
        </p:spPr>
        <p:txBody>
          <a:bodyPr wrap="square" rtlCol="0">
            <a:spAutoFit/>
          </a:bodyPr>
          <a:lstStyle/>
          <a:p>
            <a:r>
              <a:rPr lang="en-US" sz="1400" b="1" dirty="0">
                <a:solidFill>
                  <a:schemeClr val="bg1"/>
                </a:solidFill>
              </a:rPr>
              <a:t>Other</a:t>
            </a:r>
          </a:p>
        </p:txBody>
      </p:sp>
      <p:pic>
        <p:nvPicPr>
          <p:cNvPr id="12" name="Picture 11">
            <a:extLst>
              <a:ext uri="{FF2B5EF4-FFF2-40B4-BE49-F238E27FC236}">
                <a16:creationId xmlns:a16="http://schemas.microsoft.com/office/drawing/2014/main" id="{1EF2CDF6-18F2-A74F-8465-46B0FC2F0CD3}"/>
              </a:ext>
            </a:extLst>
          </p:cNvPr>
          <p:cNvPicPr/>
          <p:nvPr/>
        </p:nvPicPr>
        <p:blipFill>
          <a:blip r:embed="rId4" cstate="print">
            <a:extLst>
              <a:ext uri="{28A0092B-C50C-407E-A947-70E740481C1C}">
                <a14:useLocalDpi xmlns:a14="http://schemas.microsoft.com/office/drawing/2010/main"/>
              </a:ext>
            </a:extLst>
          </a:blip>
          <a:stretch>
            <a:fillRect/>
          </a:stretch>
        </p:blipFill>
        <p:spPr>
          <a:xfrm>
            <a:off x="-124690" y="0"/>
            <a:ext cx="1792126" cy="1405586"/>
          </a:xfrm>
          <a:prstGeom prst="rect">
            <a:avLst/>
          </a:prstGeom>
        </p:spPr>
      </p:pic>
      <p:pic>
        <p:nvPicPr>
          <p:cNvPr id="13" name="Picture 12">
            <a:extLst>
              <a:ext uri="{FF2B5EF4-FFF2-40B4-BE49-F238E27FC236}">
                <a16:creationId xmlns:a16="http://schemas.microsoft.com/office/drawing/2014/main" id="{0E95ADAA-A8E7-3041-990A-7879D3A28407}"/>
              </a:ext>
            </a:extLst>
          </p:cNvPr>
          <p:cNvPicPr>
            <a:picLocks noChangeAspect="1"/>
          </p:cNvPicPr>
          <p:nvPr/>
        </p:nvPicPr>
        <p:blipFill>
          <a:blip r:embed="rId5"/>
          <a:stretch>
            <a:fillRect/>
          </a:stretch>
        </p:blipFill>
        <p:spPr>
          <a:xfrm>
            <a:off x="0" y="5926238"/>
            <a:ext cx="1772064" cy="931762"/>
          </a:xfrm>
          <a:prstGeom prst="rect">
            <a:avLst/>
          </a:prstGeom>
        </p:spPr>
      </p:pic>
    </p:spTree>
    <p:extLst>
      <p:ext uri="{BB962C8B-B14F-4D97-AF65-F5344CB8AC3E}">
        <p14:creationId xmlns:p14="http://schemas.microsoft.com/office/powerpoint/2010/main" val="219483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ISS Classification - Unrestricte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5176</TotalTime>
  <Words>1992</Words>
  <Application>Microsoft Macintosh PowerPoint</Application>
  <PresentationFormat>Widescreen</PresentationFormat>
  <Paragraphs>243</Paragraphs>
  <Slides>35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Courier New</vt:lpstr>
      <vt:lpstr>Helvetica Neue</vt:lpstr>
      <vt:lpstr>Office Theme</vt:lpstr>
      <vt:lpstr>HC Knole Park AGM</vt:lpstr>
      <vt:lpstr>PowerPoint Presentation</vt:lpstr>
      <vt:lpstr>Agenda</vt:lpstr>
      <vt:lpstr>PowerPoint Presentation</vt:lpstr>
      <vt:lpstr>PowerPoint Presentation</vt:lpstr>
      <vt:lpstr>PowerPoint Presentation</vt:lpstr>
      <vt:lpstr>HC Knole Park</vt:lpstr>
      <vt:lpstr>Income</vt:lpstr>
      <vt:lpstr>Expenditure</vt:lpstr>
      <vt:lpstr>Cash reserves</vt:lpstr>
      <vt:lpstr>Financial considerations for the future</vt:lpstr>
      <vt:lpstr>And finally… thanks!</vt:lpstr>
      <vt:lpstr>PowerPoint Presentation</vt:lpstr>
      <vt:lpstr>Any Questions?   Accounts Sign Off</vt:lpstr>
      <vt:lpstr>HC Knole Park </vt:lpstr>
      <vt:lpstr>HC Knole Park’s aim: </vt:lpstr>
      <vt:lpstr>The HCKP Pod Committee System</vt:lpstr>
      <vt:lpstr>The HCKP Pod Committee System</vt:lpstr>
      <vt:lpstr>PowerPoint Presentation</vt:lpstr>
      <vt:lpstr>HC Knole Park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want to help! </vt:lpstr>
      <vt:lpstr>HC Knole Park </vt:lpstr>
      <vt:lpstr>HC Knole Park </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Medlen, Stuart</dc:creator>
  <cp:lastModifiedBy>Duncan Parnis</cp:lastModifiedBy>
  <cp:revision>55</cp:revision>
  <dcterms:created xsi:type="dcterms:W3CDTF">2020-06-13T20:32:25Z</dcterms:created>
  <dcterms:modified xsi:type="dcterms:W3CDTF">2021-06-15T14:02:47Z</dcterms:modified>
</cp:coreProperties>
</file>